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7.xml" ContentType="application/vnd.openxmlformats-officedocument.presentationml.tags+xml"/>
  <Override PartName="/ppt/notesSlides/notesSlide6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7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  <p:sldMasterId id="2147483651" r:id="rId5"/>
  </p:sldMasterIdLst>
  <p:notesMasterIdLst>
    <p:notesMasterId r:id="rId27"/>
  </p:notesMasterIdLst>
  <p:handoutMasterIdLst>
    <p:handoutMasterId r:id="rId28"/>
  </p:handoutMasterIdLst>
  <p:sldIdLst>
    <p:sldId id="358" r:id="rId6"/>
    <p:sldId id="360" r:id="rId7"/>
    <p:sldId id="2147375344" r:id="rId8"/>
    <p:sldId id="2147375324" r:id="rId9"/>
    <p:sldId id="2147375348" r:id="rId10"/>
    <p:sldId id="2147375317" r:id="rId11"/>
    <p:sldId id="2966" r:id="rId12"/>
    <p:sldId id="2147375340" r:id="rId13"/>
    <p:sldId id="2147375322" r:id="rId14"/>
    <p:sldId id="2147375341" r:id="rId15"/>
    <p:sldId id="2147375378" r:id="rId16"/>
    <p:sldId id="2147375336" r:id="rId17"/>
    <p:sldId id="2147375347" r:id="rId18"/>
    <p:sldId id="2147375375" r:id="rId19"/>
    <p:sldId id="2147375382" r:id="rId20"/>
    <p:sldId id="2147375383" r:id="rId21"/>
    <p:sldId id="2147375381" r:id="rId22"/>
    <p:sldId id="2147375377" r:id="rId23"/>
    <p:sldId id="2147375384" r:id="rId24"/>
    <p:sldId id="2147375380" r:id="rId25"/>
    <p:sldId id="317" r:id="rId26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786F892-A590-4E2A-93B1-A709564C0C10}">
          <p14:sldIdLst>
            <p14:sldId id="358"/>
            <p14:sldId id="360"/>
          </p14:sldIdLst>
        </p14:section>
        <p14:section name="Modello di Misurazione della Produzione" id="{0A2A3B20-7503-411A-82B7-CBEA6997EDD0}">
          <p14:sldIdLst>
            <p14:sldId id="2147375344"/>
            <p14:sldId id="2147375324"/>
            <p14:sldId id="2147375348"/>
            <p14:sldId id="2147375317"/>
            <p14:sldId id="2966"/>
            <p14:sldId id="2147375340"/>
            <p14:sldId id="2147375322"/>
            <p14:sldId id="2147375341"/>
            <p14:sldId id="2147375378"/>
            <p14:sldId id="2147375336"/>
            <p14:sldId id="2147375347"/>
            <p14:sldId id="2147375375"/>
            <p14:sldId id="2147375382"/>
            <p14:sldId id="2147375383"/>
            <p14:sldId id="2147375381"/>
            <p14:sldId id="2147375377"/>
            <p14:sldId id="2147375384"/>
            <p14:sldId id="2147375380"/>
            <p14:sldId id="31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5BA6E78-7E65-4B3F-7694-B772EAA03A93}" name="Giulia Esposito" initials="GE" userId="S::Giulia.Esposito@it.ey.com::5235c437-9547-48c5-a2ae-27561ae983be" providerId="AD"/>
  <p188:author id="{50B99C93-9656-2DE6-58B2-8E1C57C9ED65}" name="Alessandro M Santacroce" initials="AMS" userId="S::Alessandro.M.Santacroce@it.ey.com::7f849d68-f48b-4a65-b548-4aa062273337" providerId="AD"/>
  <p188:author id="{FC7FB794-C97E-4089-EFEF-580E7FE37EFF}" name="Edoardo Buoso" initials="EB" userId="S::Edoardo.Buoso1@it.ey.com::e07f4869-9cca-41a3-8922-61b1688574d5" providerId="AD"/>
  <p188:author id="{95BB4BBB-E56B-A65A-A191-48C820C9C254}" name="antonio de luca" initials="ad" userId="0e8168e033f17be2" providerId="Windows Live"/>
  <p188:author id="{A2C962DD-1BE1-1845-C8C8-6C4FB96B4833}" name="Francesca Giannini" initials="FG" userId="S::francesca.giannini@it.ey.com::d48db7fd-6c8a-4afc-af51-19cbcad3a70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6DD5"/>
    <a:srgbClr val="3170DA"/>
    <a:srgbClr val="2F5597"/>
    <a:srgbClr val="EDEDED"/>
    <a:srgbClr val="DBE4F4"/>
    <a:srgbClr val="4472C4"/>
    <a:srgbClr val="0070C0"/>
    <a:srgbClr val="ECF3FA"/>
    <a:srgbClr val="7BA9EC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616" autoAdjust="0"/>
    <p:restoredTop sz="94629"/>
  </p:normalViewPr>
  <p:slideViewPr>
    <p:cSldViewPr snapToGrid="0">
      <p:cViewPr varScale="1">
        <p:scale>
          <a:sx n="72" d="100"/>
          <a:sy n="72" d="100"/>
        </p:scale>
        <p:origin x="138" y="90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A94FAE67-592F-5091-C86A-CFE0DAED410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457700" cy="917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1BB3911-365C-8B78-C79F-E7834DAEDB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827713" y="0"/>
            <a:ext cx="4457700" cy="917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453D1C-32EB-3C4B-BA1B-41481A73BA56}" type="datetimeFigureOut">
              <a:rPr lang="it-IT" smtClean="0"/>
              <a:t>17/11/2023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5424E2E-CAAE-5B59-45CB-8BE4E39C94F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7372013"/>
            <a:ext cx="4457700" cy="915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4229F0B-8F71-E27E-1D7F-A854E2FED9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827713" y="17372013"/>
            <a:ext cx="4457700" cy="915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C723CD-2EB9-614F-846C-3D72D059D7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8199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14T17:40:16.8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11350 8964 16383 0 0,'0'0'0'0'0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14T17:40:16.8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11864 9271 16383 0 0,'0'0'0'0'0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14T17:40:16.8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11970 9525 16383 0 0,'0'0'0'0'0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14T17:40:16.8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13282 9652 16383 0 0,'0'0'0'0'0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1-14T17:40:16.8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12520 10033 16383 0 0,'0'0'0'0'0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0170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7C89DB-24C6-4C3E-B5BA-0507A605C70A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9103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7C89DB-24C6-4C3E-B5BA-0507A605C70A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5197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7C89DB-24C6-4C3E-B5BA-0507A605C70A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86783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7C89DB-24C6-4C3E-B5BA-0507A605C70A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19497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342900" y="2286000"/>
            <a:ext cx="10972800" cy="6172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028700" y="8801100"/>
            <a:ext cx="8229600" cy="72009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54694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55CF2-256D-44FD-9430-5B63A079CF51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19465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-342900" y="2286000"/>
            <a:ext cx="10972800" cy="6172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1028700" y="8801100"/>
            <a:ext cx="8229600" cy="7200900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03835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E611A15D-DAD1-0034-0D3B-16FDA57BEB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466" r="3466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Image 1" descr="preencoded.png">
            <a:extLst>
              <a:ext uri="{FF2B5EF4-FFF2-40B4-BE49-F238E27FC236}">
                <a16:creationId xmlns:a16="http://schemas.microsoft.com/office/drawing/2014/main" id="{B14A2CCA-271F-A94D-0494-32F96DB6BD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6191579" y="952500"/>
            <a:ext cx="1143000" cy="1862612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81D0ECD8-4AC7-835F-EFAB-F32706124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6" name="Segnaposto testo 13">
            <a:extLst>
              <a:ext uri="{FF2B5EF4-FFF2-40B4-BE49-F238E27FC236}">
                <a16:creationId xmlns:a16="http://schemas.microsoft.com/office/drawing/2014/main" id="{2450ED80-4472-7BDE-3970-FB834906FC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5426" y="5744450"/>
            <a:ext cx="3563044" cy="3979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  <a:latin typeface="Titillium Web" pitchFamily="2" charset="77"/>
              </a:defRPr>
            </a:lvl1pPr>
          </a:lstStyle>
          <a:p>
            <a:pPr lvl="0"/>
            <a:r>
              <a:rPr lang="it-IT"/>
              <a:t>Etichetta</a:t>
            </a:r>
          </a:p>
        </p:txBody>
      </p:sp>
      <p:sp>
        <p:nvSpPr>
          <p:cNvPr id="7" name="Segnaposto data 11">
            <a:extLst>
              <a:ext uri="{FF2B5EF4-FFF2-40B4-BE49-F238E27FC236}">
                <a16:creationId xmlns:a16="http://schemas.microsoft.com/office/drawing/2014/main" id="{9AE4481D-6B66-8BDC-891B-056ABA9CAC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294423" y="906065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>
              <a:lnSpc>
                <a:spcPts val="2340"/>
              </a:lnSpc>
            </a:pPr>
            <a:r>
              <a:rPr lang="en-US" sz="1800" b="0" i="0" err="1">
                <a:solidFill>
                  <a:srgbClr val="00368F"/>
                </a:solidFill>
                <a:latin typeface="Titillium Web Regular" pitchFamily="34" charset="0"/>
              </a:rPr>
              <a:t>Versionamento</a:t>
            </a:r>
            <a:r>
              <a:rPr lang="en-US" sz="1800" b="0" i="0">
                <a:solidFill>
                  <a:srgbClr val="00368F"/>
                </a:solidFill>
                <a:latin typeface="Titillium Web Regular" pitchFamily="34" charset="0"/>
              </a:rPr>
              <a:t> e data</a:t>
            </a: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780018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reencoded.png">
            <a:extLst>
              <a:ext uri="{FF2B5EF4-FFF2-40B4-BE49-F238E27FC236}">
                <a16:creationId xmlns:a16="http://schemas.microsoft.com/office/drawing/2014/main" id="{B2942EF7-C923-543C-F7A2-C02223546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-11362" y="-19051"/>
            <a:ext cx="18304933" cy="10306049"/>
          </a:xfrm>
          <a:prstGeom prst="rect">
            <a:avLst/>
          </a:prstGeom>
        </p:spPr>
      </p:pic>
      <p:sp>
        <p:nvSpPr>
          <p:cNvPr id="13" name="Text 4">
            <a:extLst>
              <a:ext uri="{FF2B5EF4-FFF2-40B4-BE49-F238E27FC236}">
                <a16:creationId xmlns:a16="http://schemas.microsoft.com/office/drawing/2014/main" id="{565E014B-C0F0-77B1-6180-68F98F2FE032}"/>
              </a:ext>
            </a:extLst>
          </p:cNvPr>
          <p:cNvSpPr/>
          <p:nvPr userDrawn="1"/>
        </p:nvSpPr>
        <p:spPr>
          <a:xfrm>
            <a:off x="1297517" y="2709284"/>
            <a:ext cx="1693333" cy="12171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18225"/>
              </a:lnSpc>
            </a:pPr>
            <a:r>
              <a:rPr lang="en-US" sz="14250" b="0" i="0">
                <a:solidFill>
                  <a:srgbClr val="FFFFFF"/>
                </a:solidFill>
                <a:latin typeface="Lora Medium" pitchFamily="2" charset="77"/>
                <a:ea typeface="Lora Italic" pitchFamily="34" charset="-122"/>
                <a:cs typeface="Lora Italic" pitchFamily="34" charset="-120"/>
              </a:rPr>
              <a:t>“</a:t>
            </a:r>
            <a:endParaRPr lang="en-US" sz="14250" i="0">
              <a:latin typeface="Lora Medium" pitchFamily="2" charset="77"/>
            </a:endParaRPr>
          </a:p>
        </p:txBody>
      </p:sp>
      <p:sp>
        <p:nvSpPr>
          <p:cNvPr id="15" name="Segnaposto testo 14">
            <a:extLst>
              <a:ext uri="{FF2B5EF4-FFF2-40B4-BE49-F238E27FC236}">
                <a16:creationId xmlns:a16="http://schemas.microsoft.com/office/drawing/2014/main" id="{E74BD021-8A4B-C0DD-E48C-E900A03063E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8627" y="3942057"/>
            <a:ext cx="12981773" cy="2402886"/>
          </a:xfrm>
          <a:prstGeom prst="rect">
            <a:avLst/>
          </a:prstGeom>
        </p:spPr>
        <p:txBody>
          <a:bodyPr/>
          <a:lstStyle>
            <a:lvl1pPr>
              <a:defRPr sz="54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pPr lvl="0"/>
            <a:r>
              <a:rPr lang="it-IT"/>
              <a:t>Sed ut </a:t>
            </a:r>
            <a:r>
              <a:rPr lang="it-IT" err="1"/>
              <a:t>perspiciat</a:t>
            </a:r>
            <a:r>
              <a:rPr lang="it-IT"/>
              <a:t> </a:t>
            </a:r>
            <a:r>
              <a:rPr lang="it-IT" err="1"/>
              <a:t>unde</a:t>
            </a:r>
            <a:r>
              <a:rPr lang="it-IT"/>
              <a:t> omnis </a:t>
            </a:r>
            <a:r>
              <a:rPr lang="it-IT" err="1"/>
              <a:t>iste</a:t>
            </a:r>
            <a:r>
              <a:rPr lang="it-IT"/>
              <a:t> </a:t>
            </a:r>
            <a:r>
              <a:rPr lang="it-IT" err="1"/>
              <a:t>natus</a:t>
            </a:r>
            <a:r>
              <a:rPr lang="it-IT"/>
              <a:t> </a:t>
            </a:r>
            <a:r>
              <a:rPr lang="it-IT" err="1"/>
              <a:t>error</a:t>
            </a:r>
            <a:r>
              <a:rPr lang="it-IT"/>
              <a:t> </a:t>
            </a:r>
            <a:r>
              <a:rPr lang="it-IT" err="1"/>
              <a:t>sit</a:t>
            </a:r>
            <a:r>
              <a:rPr lang="it-IT"/>
              <a:t> </a:t>
            </a:r>
            <a:r>
              <a:rPr lang="it-IT" err="1"/>
              <a:t>voluptatem</a:t>
            </a:r>
            <a:r>
              <a:rPr lang="it-IT"/>
              <a:t> </a:t>
            </a:r>
            <a:r>
              <a:rPr lang="it-IT" err="1"/>
              <a:t>accusantium</a:t>
            </a:r>
            <a:r>
              <a:rPr lang="it-IT"/>
              <a:t>.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C9F7A2F9-B299-05B8-3C8F-17E04C4F117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712119" y="6627835"/>
            <a:ext cx="2557462" cy="37667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8CEE7"/>
                </a:solidFill>
              </a:defRPr>
            </a:lvl1pPr>
          </a:lstStyle>
          <a:p>
            <a:pPr lvl="0"/>
            <a:r>
              <a:rPr lang="it-IT"/>
              <a:t>Label</a:t>
            </a:r>
          </a:p>
        </p:txBody>
      </p:sp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2D2DE799-B0BD-A29F-5010-23971D5505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6646400" y="491957"/>
            <a:ext cx="726720" cy="1184249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2C7734-29FA-738C-C765-D1196B8C007B}"/>
              </a:ext>
            </a:extLst>
          </p:cNvPr>
          <p:cNvSpPr>
            <a:spLocks noGrp="1"/>
          </p:cNvSpPr>
          <p:nvPr>
            <p:ph type="dt" sz="half" idx="22"/>
          </p:nvPr>
        </p:nvSpPr>
        <p:spPr>
          <a:xfrm>
            <a:off x="964292" y="704045"/>
            <a:ext cx="4114800" cy="5476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2700"/>
              </a:lnSpc>
            </a:pPr>
            <a:r>
              <a:rPr lang="it-IT" b="1">
                <a:ea typeface="Titillium Web Bold" pitchFamily="34" charset="-122"/>
                <a:cs typeface="Titillium Web Bold" pitchFamily="34" charset="-120"/>
              </a:rPr>
              <a:t>Titolo Capitolo </a:t>
            </a:r>
            <a:r>
              <a:rPr lang="it-IT">
                <a:ea typeface="Titillium Web Bold" pitchFamily="34" charset="-122"/>
                <a:cs typeface="Titillium Web Bold" pitchFamily="34" charset="-120"/>
              </a:rPr>
              <a:t>- Titolo sottocapitolo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7A47F7-4432-252C-B715-C6B64F6CC66A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>
              <a:lnSpc>
                <a:spcPts val="2700"/>
              </a:lnSpc>
            </a:pPr>
            <a:r>
              <a:rPr lang="en-US" b="1">
                <a:ea typeface="Titillium Web Bold" pitchFamily="34" charset="-122"/>
                <a:cs typeface="Titillium Web Bold" pitchFamily="34" charset="-120"/>
              </a:rPr>
              <a:t>INPS -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Titolo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della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Presentazione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69F0BB-5E49-DB75-8A5B-D3C0EA2BF6EE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817921" y="9085428"/>
            <a:ext cx="550797" cy="5476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E3B1CE7-D245-DD48-8BD0-A2EC0D09B93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8787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aragraf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12">
            <a:extLst>
              <a:ext uri="{FF2B5EF4-FFF2-40B4-BE49-F238E27FC236}">
                <a16:creationId xmlns:a16="http://schemas.microsoft.com/office/drawing/2014/main" id="{4E10671B-ED9A-A3B6-8805-731FA0BB694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55738" y="3427737"/>
            <a:ext cx="6154737" cy="450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288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b="1" i="0" kern="1200" dirty="0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defRPr>
            </a:lvl1pPr>
          </a:lstStyle>
          <a:p>
            <a:pPr algn="l">
              <a:lnSpc>
                <a:spcPts val="2880"/>
              </a:lnSpc>
            </a:pPr>
            <a:r>
              <a:rPr lang="en-US" sz="2400" b="1" i="0" err="1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rPr>
              <a:t>Sottotitolo</a:t>
            </a:r>
            <a:endParaRPr lang="en-US" sz="2400">
              <a:latin typeface="Lora Medium" pitchFamily="2" charset="77"/>
            </a:endParaRP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41993CC8-7E58-2BDF-B2C7-2180948F7E8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55738" y="4017800"/>
            <a:ext cx="6153150" cy="39497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Sed ut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perspiciatis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unde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omnis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iste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natus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error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sit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voluptatem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accusantium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doloremque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laudantium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totam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rem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aperiam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eaque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ipsa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quae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ab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illo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inventore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veritatis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et quasi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architecto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beatae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vitae dicta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sunt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explicabo</a:t>
            </a:r>
            <a:endParaRPr kumimoji="0" lang="it-IT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tillium Web Regular" pitchFamily="34" charset="0"/>
              <a:ea typeface="Titillium Web Regular" pitchFamily="34" charset="-122"/>
              <a:cs typeface="Titillium Web Regular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it-IT" sz="2000">
              <a:solidFill>
                <a:srgbClr val="000000"/>
              </a:solidFill>
              <a:latin typeface="Titillium Web Regular" pitchFamily="34" charset="0"/>
              <a:ea typeface="Titillium Web Regular" pitchFamily="34" charset="-122"/>
              <a:cs typeface="Titillium Web Regular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Laudantium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totam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rem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aperiam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eaque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ipsa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quae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ab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illo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inventore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veritatis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et quasi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architecto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beatae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vitae dicta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sunt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explicabo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. </a:t>
            </a:r>
            <a:endParaRPr lang="it-IT" sz="2000"/>
          </a:p>
        </p:txBody>
      </p:sp>
      <p:sp>
        <p:nvSpPr>
          <p:cNvPr id="9" name="Segnaposto testo 12">
            <a:extLst>
              <a:ext uri="{FF2B5EF4-FFF2-40B4-BE49-F238E27FC236}">
                <a16:creationId xmlns:a16="http://schemas.microsoft.com/office/drawing/2014/main" id="{7BF2C482-0118-6E63-BA6E-5F037B3E72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70546" y="3427737"/>
            <a:ext cx="6154737" cy="450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288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b="1" i="0" kern="1200" dirty="0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defRPr>
            </a:lvl1pPr>
          </a:lstStyle>
          <a:p>
            <a:pPr algn="l">
              <a:lnSpc>
                <a:spcPts val="2880"/>
              </a:lnSpc>
            </a:pPr>
            <a:r>
              <a:rPr lang="en-US" sz="2400" b="1" i="0" err="1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rPr>
              <a:t>Sottotitolo</a:t>
            </a:r>
            <a:endParaRPr lang="en-US" sz="2400">
              <a:latin typeface="Lora Medium" pitchFamily="2" charset="77"/>
            </a:endParaRPr>
          </a:p>
        </p:txBody>
      </p:sp>
      <p:sp>
        <p:nvSpPr>
          <p:cNvPr id="10" name="Segnaposto testo 16">
            <a:extLst>
              <a:ext uri="{FF2B5EF4-FFF2-40B4-BE49-F238E27FC236}">
                <a16:creationId xmlns:a16="http://schemas.microsoft.com/office/drawing/2014/main" id="{6E008914-C297-3805-38BE-209681D22A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70546" y="4017800"/>
            <a:ext cx="6153150" cy="39497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Sed ut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perspiciatis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unde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omnis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iste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natus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error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sit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voluptatem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accusantium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doloremque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laudantium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totam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rem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aperiam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eaque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ipsa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quae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ab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illo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inventore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veritatis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et quasi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architecto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beatae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vitae dicta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sunt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explicabo</a:t>
            </a:r>
            <a:endParaRPr kumimoji="0" lang="it-IT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tillium Web Regular" pitchFamily="34" charset="0"/>
              <a:ea typeface="Titillium Web Regular" pitchFamily="34" charset="-122"/>
              <a:cs typeface="Titillium Web Regular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it-IT" sz="2000">
              <a:solidFill>
                <a:srgbClr val="000000"/>
              </a:solidFill>
              <a:latin typeface="Titillium Web Regular" pitchFamily="34" charset="0"/>
              <a:ea typeface="Titillium Web Regular" pitchFamily="34" charset="-122"/>
              <a:cs typeface="Titillium Web Regular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Laudantium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totam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rem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aperiam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eaque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ipsa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quae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ab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illo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inventore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veritatis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et quasi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architecto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beatae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vitae dicta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sunt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explicabo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. </a:t>
            </a:r>
            <a:endParaRPr lang="it-IT" sz="2000"/>
          </a:p>
        </p:txBody>
      </p:sp>
      <p:sp>
        <p:nvSpPr>
          <p:cNvPr id="21" name="Segnaposto titolo 15">
            <a:extLst>
              <a:ext uri="{FF2B5EF4-FFF2-40B4-BE49-F238E27FC236}">
                <a16:creationId xmlns:a16="http://schemas.microsoft.com/office/drawing/2014/main" id="{B18DE11F-98F6-30C6-02B9-E23E3F8C4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1285" y="2267589"/>
            <a:ext cx="15773400" cy="714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b="1" i="0">
                <a:latin typeface="Titillium Web" pitchFamily="2" charset="77"/>
              </a:defRPr>
            </a:lvl1pPr>
          </a:lstStyle>
          <a:p>
            <a:r>
              <a:rPr lang="it-IT"/>
              <a:t>Titolo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7382968-DB7C-EFD6-874C-3C5A3FE403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46400" y="520118"/>
            <a:ext cx="944418" cy="1160918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B1E5AF-EFD6-1C89-6D6D-AF9731956CE3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pPr>
              <a:lnSpc>
                <a:spcPts val="2700"/>
              </a:lnSpc>
            </a:pPr>
            <a:r>
              <a:rPr lang="it-IT" b="1">
                <a:ea typeface="Titillium Web Bold" pitchFamily="34" charset="-122"/>
                <a:cs typeface="Titillium Web Bold" pitchFamily="34" charset="-120"/>
              </a:rPr>
              <a:t>Titolo Capitolo </a:t>
            </a:r>
            <a:r>
              <a:rPr lang="it-IT">
                <a:ea typeface="Titillium Web Bold" pitchFamily="34" charset="-122"/>
                <a:cs typeface="Titillium Web Bold" pitchFamily="34" charset="-120"/>
              </a:rPr>
              <a:t>- Titolo sottocapitolo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854DC3-408A-18CE-41F7-735EB2D546D9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l">
              <a:lnSpc>
                <a:spcPts val="2700"/>
              </a:lnSpc>
            </a:pPr>
            <a:r>
              <a:rPr lang="en-US" b="1">
                <a:ea typeface="Titillium Web Bold" pitchFamily="34" charset="-122"/>
                <a:cs typeface="Titillium Web Bold" pitchFamily="34" charset="-120"/>
              </a:rPr>
              <a:t>INPS -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Titolo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della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Presentazione</a:t>
            </a:r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A67A4A41-E3B3-62D5-22BC-6280CBFD5E4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E3B1CE7-D245-DD48-8BD0-A2EC0D09B93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1937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aragrafi_blu">
    <p:bg>
      <p:bgPr>
        <a:solidFill>
          <a:srgbClr val="2F6D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titolo 15">
            <a:extLst>
              <a:ext uri="{FF2B5EF4-FFF2-40B4-BE49-F238E27FC236}">
                <a16:creationId xmlns:a16="http://schemas.microsoft.com/office/drawing/2014/main" id="{B18DE11F-98F6-30C6-02B9-E23E3F8C4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1285" y="2267589"/>
            <a:ext cx="15773400" cy="714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b="1" i="0">
                <a:solidFill>
                  <a:schemeClr val="bg1"/>
                </a:solidFill>
                <a:latin typeface="Titillium Web" pitchFamily="2" charset="77"/>
              </a:defRPr>
            </a:lvl1pPr>
          </a:lstStyle>
          <a:p>
            <a:r>
              <a:rPr lang="it-IT"/>
              <a:t>Titolo</a:t>
            </a:r>
          </a:p>
        </p:txBody>
      </p:sp>
      <p:sp>
        <p:nvSpPr>
          <p:cNvPr id="4" name="Segnaposto testo 12">
            <a:extLst>
              <a:ext uri="{FF2B5EF4-FFF2-40B4-BE49-F238E27FC236}">
                <a16:creationId xmlns:a16="http://schemas.microsoft.com/office/drawing/2014/main" id="{A4570ABE-B0D4-7119-5079-00778E7DFD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8347" y="4391150"/>
            <a:ext cx="2908481" cy="61017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288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b="1" i="0" kern="1200" dirty="0">
                <a:solidFill>
                  <a:srgbClr val="7BA9EC"/>
                </a:solidFill>
                <a:latin typeface="Lora" pitchFamily="2" charset="77"/>
                <a:ea typeface="Lora" pitchFamily="2" charset="77"/>
                <a:cs typeface="Lora" pitchFamily="2" charset="77"/>
              </a:defRPr>
            </a:lvl1pPr>
          </a:lstStyle>
          <a:p>
            <a:pPr algn="l">
              <a:lnSpc>
                <a:spcPts val="2880"/>
              </a:lnSpc>
            </a:pPr>
            <a:r>
              <a:rPr lang="en-US" sz="2400" b="1" i="0" err="1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rPr>
              <a:t>Titolo</a:t>
            </a:r>
            <a:r>
              <a:rPr lang="en-US" sz="2400" b="1" i="0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rPr>
              <a:t> </a:t>
            </a:r>
            <a:r>
              <a:rPr lang="en-US" sz="2400" b="1" i="0" err="1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rPr>
              <a:t>paragrafo</a:t>
            </a:r>
            <a:endParaRPr lang="en-US" sz="2400">
              <a:latin typeface="Lora Medium" pitchFamily="2" charset="77"/>
            </a:endParaRPr>
          </a:p>
        </p:txBody>
      </p:sp>
      <p:sp>
        <p:nvSpPr>
          <p:cNvPr id="5" name="Segnaposto testo 16">
            <a:extLst>
              <a:ext uri="{FF2B5EF4-FFF2-40B4-BE49-F238E27FC236}">
                <a16:creationId xmlns:a16="http://schemas.microsoft.com/office/drawing/2014/main" id="{3979B062-E012-DC5E-4031-51A5E869E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78347" y="5301656"/>
            <a:ext cx="3774960" cy="282424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  <a:latin typeface="Titillium Web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Sed ut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perspiciatis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unde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omnis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iste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natus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error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sit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voluptatem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accusantium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doloremque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laudantium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totam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rem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aperiam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eaque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ipsa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quae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ab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illo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inventore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veritatis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et</a:t>
            </a:r>
            <a:endParaRPr lang="it-IT" sz="2000"/>
          </a:p>
        </p:txBody>
      </p:sp>
      <p:sp>
        <p:nvSpPr>
          <p:cNvPr id="33" name="Segnaposto testo 12">
            <a:extLst>
              <a:ext uri="{FF2B5EF4-FFF2-40B4-BE49-F238E27FC236}">
                <a16:creationId xmlns:a16="http://schemas.microsoft.com/office/drawing/2014/main" id="{538401B9-9AA4-F6BD-C229-7E5EDC4DC97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4094" y="4391150"/>
            <a:ext cx="2908481" cy="61017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288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b="1" i="0" kern="1200" dirty="0">
                <a:solidFill>
                  <a:srgbClr val="7BA9EC"/>
                </a:solidFill>
                <a:latin typeface="Lora" pitchFamily="2" charset="77"/>
                <a:ea typeface="Lora" pitchFamily="2" charset="77"/>
                <a:cs typeface="Lora" pitchFamily="2" charset="77"/>
              </a:defRPr>
            </a:lvl1pPr>
          </a:lstStyle>
          <a:p>
            <a:pPr algn="l">
              <a:lnSpc>
                <a:spcPts val="2880"/>
              </a:lnSpc>
            </a:pPr>
            <a:r>
              <a:rPr lang="en-US" sz="2400" b="1" i="0" err="1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rPr>
              <a:t>Titolo</a:t>
            </a:r>
            <a:r>
              <a:rPr lang="en-US" sz="2400" b="1" i="0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rPr>
              <a:t> </a:t>
            </a:r>
            <a:r>
              <a:rPr lang="en-US" sz="2400" b="1" i="0" err="1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rPr>
              <a:t>paragrafo</a:t>
            </a:r>
            <a:endParaRPr lang="en-US" sz="2400">
              <a:latin typeface="Lora Medium" pitchFamily="2" charset="77"/>
            </a:endParaRPr>
          </a:p>
        </p:txBody>
      </p:sp>
      <p:sp>
        <p:nvSpPr>
          <p:cNvPr id="34" name="Segnaposto testo 16">
            <a:extLst>
              <a:ext uri="{FF2B5EF4-FFF2-40B4-BE49-F238E27FC236}">
                <a16:creationId xmlns:a16="http://schemas.microsoft.com/office/drawing/2014/main" id="{38B56D56-9357-0B61-E795-8FC05F5D9D8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774094" y="5301656"/>
            <a:ext cx="3774960" cy="282424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  <a:latin typeface="Titillium Web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Sed ut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perspiciatis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unde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omnis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iste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natus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error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sit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voluptatem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accusantium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doloremque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laudantium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totam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rem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aperiam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eaque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ipsa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quae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ab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illo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inventore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veritatis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et</a:t>
            </a:r>
            <a:endParaRPr lang="it-IT" sz="2000"/>
          </a:p>
        </p:txBody>
      </p:sp>
      <p:sp>
        <p:nvSpPr>
          <p:cNvPr id="36" name="Segnaposto testo 12">
            <a:extLst>
              <a:ext uri="{FF2B5EF4-FFF2-40B4-BE49-F238E27FC236}">
                <a16:creationId xmlns:a16="http://schemas.microsoft.com/office/drawing/2014/main" id="{F153C98B-0C80-0854-2380-3CBEEFEE811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747538" y="4391150"/>
            <a:ext cx="2908481" cy="61017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288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b="1" i="0" kern="1200" dirty="0">
                <a:solidFill>
                  <a:srgbClr val="7BA9EC"/>
                </a:solidFill>
                <a:latin typeface="Lora" pitchFamily="2" charset="77"/>
                <a:ea typeface="Lora" pitchFamily="2" charset="77"/>
                <a:cs typeface="Lora" pitchFamily="2" charset="77"/>
              </a:defRPr>
            </a:lvl1pPr>
          </a:lstStyle>
          <a:p>
            <a:pPr algn="l">
              <a:lnSpc>
                <a:spcPts val="2880"/>
              </a:lnSpc>
            </a:pPr>
            <a:r>
              <a:rPr lang="en-US" sz="2400" b="1" i="0" err="1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rPr>
              <a:t>Titolo</a:t>
            </a:r>
            <a:r>
              <a:rPr lang="en-US" sz="2400" b="1" i="0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rPr>
              <a:t> </a:t>
            </a:r>
            <a:r>
              <a:rPr lang="en-US" sz="2400" b="1" i="0" err="1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rPr>
              <a:t>paragrafo</a:t>
            </a:r>
            <a:endParaRPr lang="en-US" sz="2400">
              <a:latin typeface="Lora Medium" pitchFamily="2" charset="77"/>
            </a:endParaRPr>
          </a:p>
        </p:txBody>
      </p:sp>
      <p:sp>
        <p:nvSpPr>
          <p:cNvPr id="37" name="Segnaposto testo 16">
            <a:extLst>
              <a:ext uri="{FF2B5EF4-FFF2-40B4-BE49-F238E27FC236}">
                <a16:creationId xmlns:a16="http://schemas.microsoft.com/office/drawing/2014/main" id="{F4C46B52-1285-7FB2-D5BB-5B01645A400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747538" y="5301656"/>
            <a:ext cx="3774960" cy="282424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  <a:latin typeface="Titillium Web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Sed ut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perspiciatis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unde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omnis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iste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natus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error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sit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voluptatem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accusantium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doloremque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laudantium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totam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rem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aperiam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eaque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ipsa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quae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ab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illo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inventore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veritatis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et</a:t>
            </a:r>
            <a:endParaRPr lang="it-IT" sz="2000"/>
          </a:p>
        </p:txBody>
      </p:sp>
      <p:pic>
        <p:nvPicPr>
          <p:cNvPr id="2" name="Image 1" descr="preencoded.png">
            <a:extLst>
              <a:ext uri="{FF2B5EF4-FFF2-40B4-BE49-F238E27FC236}">
                <a16:creationId xmlns:a16="http://schemas.microsoft.com/office/drawing/2014/main" id="{30171AE3-4FAA-9E59-7449-B4D094E36A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6646400" y="491957"/>
            <a:ext cx="726720" cy="1184249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FA4C31-F7FF-0A37-121A-2BDABC25927B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2700"/>
              </a:lnSpc>
            </a:pPr>
            <a:r>
              <a:rPr lang="it-IT" b="1">
                <a:ea typeface="Titillium Web Bold" pitchFamily="34" charset="-122"/>
                <a:cs typeface="Titillium Web Bold" pitchFamily="34" charset="-120"/>
              </a:rPr>
              <a:t>Titolo Capitolo </a:t>
            </a:r>
            <a:r>
              <a:rPr lang="it-IT">
                <a:ea typeface="Titillium Web Bold" pitchFamily="34" charset="-122"/>
                <a:cs typeface="Titillium Web Bold" pitchFamily="34" charset="-120"/>
              </a:rPr>
              <a:t>- Titolo sottocapitolo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A8522A-DAA6-1F95-297B-1634CF72147A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>
              <a:lnSpc>
                <a:spcPts val="2700"/>
              </a:lnSpc>
            </a:pPr>
            <a:r>
              <a:rPr lang="en-US" b="1">
                <a:ea typeface="Titillium Web Bold" pitchFamily="34" charset="-122"/>
                <a:cs typeface="Titillium Web Bold" pitchFamily="34" charset="-120"/>
              </a:rPr>
              <a:t>INPS -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Titolo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della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Presentazione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97DBD1-F597-3CAB-2464-E1194D92BCDE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E3B1CE7-D245-DD48-8BD0-A2EC0D09B93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344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aragrafi_bianc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titolo 15">
            <a:extLst>
              <a:ext uri="{FF2B5EF4-FFF2-40B4-BE49-F238E27FC236}">
                <a16:creationId xmlns:a16="http://schemas.microsoft.com/office/drawing/2014/main" id="{B18DE11F-98F6-30C6-02B9-E23E3F8C4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1285" y="2267589"/>
            <a:ext cx="15773400" cy="714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b="1" i="0">
                <a:solidFill>
                  <a:srgbClr val="2F6DD5"/>
                </a:solidFill>
                <a:latin typeface="Titillium Web" pitchFamily="2" charset="77"/>
              </a:defRPr>
            </a:lvl1pPr>
          </a:lstStyle>
          <a:p>
            <a:r>
              <a:rPr lang="it-IT"/>
              <a:t>Titolo</a:t>
            </a:r>
          </a:p>
        </p:txBody>
      </p:sp>
      <p:sp>
        <p:nvSpPr>
          <p:cNvPr id="4" name="Segnaposto testo 12">
            <a:extLst>
              <a:ext uri="{FF2B5EF4-FFF2-40B4-BE49-F238E27FC236}">
                <a16:creationId xmlns:a16="http://schemas.microsoft.com/office/drawing/2014/main" id="{A4570ABE-B0D4-7119-5079-00778E7DFD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8347" y="4391150"/>
            <a:ext cx="2908481" cy="61017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288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b="1" i="0" kern="1200" dirty="0">
                <a:solidFill>
                  <a:srgbClr val="7BA9EC"/>
                </a:solidFill>
                <a:latin typeface="Lora" pitchFamily="2" charset="77"/>
                <a:ea typeface="Lora" pitchFamily="2" charset="77"/>
                <a:cs typeface="Lora" pitchFamily="2" charset="77"/>
              </a:defRPr>
            </a:lvl1pPr>
          </a:lstStyle>
          <a:p>
            <a:pPr algn="l">
              <a:lnSpc>
                <a:spcPts val="2880"/>
              </a:lnSpc>
            </a:pPr>
            <a:r>
              <a:rPr lang="en-US" sz="2400" b="1" i="0" err="1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rPr>
              <a:t>Titolo</a:t>
            </a:r>
            <a:r>
              <a:rPr lang="en-US" sz="2400" b="1" i="0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rPr>
              <a:t> </a:t>
            </a:r>
            <a:r>
              <a:rPr lang="en-US" sz="2400" b="1" i="0" err="1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rPr>
              <a:t>paragrafo</a:t>
            </a:r>
            <a:endParaRPr lang="en-US" sz="2400">
              <a:latin typeface="Lora Medium" pitchFamily="2" charset="77"/>
            </a:endParaRPr>
          </a:p>
        </p:txBody>
      </p:sp>
      <p:sp>
        <p:nvSpPr>
          <p:cNvPr id="5" name="Segnaposto testo 16">
            <a:extLst>
              <a:ext uri="{FF2B5EF4-FFF2-40B4-BE49-F238E27FC236}">
                <a16:creationId xmlns:a16="http://schemas.microsoft.com/office/drawing/2014/main" id="{3979B062-E012-DC5E-4031-51A5E869E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78347" y="5301656"/>
            <a:ext cx="3774960" cy="282424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  <a:latin typeface="Titillium Web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Sed ut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perspiciatis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unde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omnis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iste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natus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error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sit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voluptatem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accusantium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doloremque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laudantium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totam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rem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aperiam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eaque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ipsa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quae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ab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illo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inventore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veritatis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et</a:t>
            </a:r>
            <a:endParaRPr lang="it-IT" sz="2000"/>
          </a:p>
        </p:txBody>
      </p:sp>
      <p:sp>
        <p:nvSpPr>
          <p:cNvPr id="33" name="Segnaposto testo 12">
            <a:extLst>
              <a:ext uri="{FF2B5EF4-FFF2-40B4-BE49-F238E27FC236}">
                <a16:creationId xmlns:a16="http://schemas.microsoft.com/office/drawing/2014/main" id="{538401B9-9AA4-F6BD-C229-7E5EDC4DC97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4094" y="4391150"/>
            <a:ext cx="2908481" cy="61017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288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b="1" i="0" kern="1200" dirty="0">
                <a:solidFill>
                  <a:srgbClr val="7BA9EC"/>
                </a:solidFill>
                <a:latin typeface="Lora" pitchFamily="2" charset="77"/>
                <a:ea typeface="Lora" pitchFamily="2" charset="77"/>
                <a:cs typeface="Lora" pitchFamily="2" charset="77"/>
              </a:defRPr>
            </a:lvl1pPr>
          </a:lstStyle>
          <a:p>
            <a:pPr algn="l">
              <a:lnSpc>
                <a:spcPts val="2880"/>
              </a:lnSpc>
            </a:pPr>
            <a:r>
              <a:rPr lang="en-US" sz="2400" b="1" i="0" err="1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rPr>
              <a:t>Titolo</a:t>
            </a:r>
            <a:r>
              <a:rPr lang="en-US" sz="2400" b="1" i="0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rPr>
              <a:t> </a:t>
            </a:r>
            <a:r>
              <a:rPr lang="en-US" sz="2400" b="1" i="0" err="1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rPr>
              <a:t>paragrafo</a:t>
            </a:r>
            <a:endParaRPr lang="en-US" sz="2400">
              <a:latin typeface="Lora Medium" pitchFamily="2" charset="77"/>
            </a:endParaRPr>
          </a:p>
        </p:txBody>
      </p:sp>
      <p:sp>
        <p:nvSpPr>
          <p:cNvPr id="34" name="Segnaposto testo 16">
            <a:extLst>
              <a:ext uri="{FF2B5EF4-FFF2-40B4-BE49-F238E27FC236}">
                <a16:creationId xmlns:a16="http://schemas.microsoft.com/office/drawing/2014/main" id="{38B56D56-9357-0B61-E795-8FC05F5D9D8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774094" y="5301656"/>
            <a:ext cx="3774960" cy="282424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  <a:latin typeface="Titillium Web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Sed ut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perspiciatis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unde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omnis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iste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natus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error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sit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voluptatem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accusantium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doloremque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laudantium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totam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rem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aperiam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eaque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ipsa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quae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ab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illo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inventore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veritatis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et</a:t>
            </a:r>
            <a:endParaRPr lang="it-IT" sz="2000"/>
          </a:p>
        </p:txBody>
      </p:sp>
      <p:sp>
        <p:nvSpPr>
          <p:cNvPr id="36" name="Segnaposto testo 12">
            <a:extLst>
              <a:ext uri="{FF2B5EF4-FFF2-40B4-BE49-F238E27FC236}">
                <a16:creationId xmlns:a16="http://schemas.microsoft.com/office/drawing/2014/main" id="{F153C98B-0C80-0854-2380-3CBEEFEE811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747538" y="4391150"/>
            <a:ext cx="2908481" cy="61017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288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b="1" i="0" kern="1200" dirty="0">
                <a:solidFill>
                  <a:srgbClr val="7BA9EC"/>
                </a:solidFill>
                <a:latin typeface="Lora" pitchFamily="2" charset="77"/>
                <a:ea typeface="Lora" pitchFamily="2" charset="77"/>
                <a:cs typeface="Lora" pitchFamily="2" charset="77"/>
              </a:defRPr>
            </a:lvl1pPr>
          </a:lstStyle>
          <a:p>
            <a:pPr algn="l">
              <a:lnSpc>
                <a:spcPts val="2880"/>
              </a:lnSpc>
            </a:pPr>
            <a:r>
              <a:rPr lang="en-US" sz="2400" b="1" i="0" err="1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rPr>
              <a:t>Titolo</a:t>
            </a:r>
            <a:r>
              <a:rPr lang="en-US" sz="2400" b="1" i="0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rPr>
              <a:t> </a:t>
            </a:r>
            <a:r>
              <a:rPr lang="en-US" sz="2400" b="1" i="0" err="1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rPr>
              <a:t>paragrafo</a:t>
            </a:r>
            <a:endParaRPr lang="en-US" sz="2400">
              <a:latin typeface="Lora Medium" pitchFamily="2" charset="77"/>
            </a:endParaRPr>
          </a:p>
        </p:txBody>
      </p:sp>
      <p:sp>
        <p:nvSpPr>
          <p:cNvPr id="37" name="Segnaposto testo 16">
            <a:extLst>
              <a:ext uri="{FF2B5EF4-FFF2-40B4-BE49-F238E27FC236}">
                <a16:creationId xmlns:a16="http://schemas.microsoft.com/office/drawing/2014/main" id="{F4C46B52-1285-7FB2-D5BB-5B01645A400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747538" y="5301656"/>
            <a:ext cx="3774960" cy="282424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  <a:latin typeface="Titillium Web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Sed ut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perspiciatis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unde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omnis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iste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natus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error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sit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voluptatem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accusantium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doloremque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laudantium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totam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rem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aperiam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eaque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ipsa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quae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ab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illo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inventore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veritatis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et</a:t>
            </a:r>
            <a:endParaRPr lang="it-IT" sz="2000"/>
          </a:p>
        </p:txBody>
      </p:sp>
      <p:pic>
        <p:nvPicPr>
          <p:cNvPr id="8" name="Image 1">
            <a:extLst>
              <a:ext uri="{FF2B5EF4-FFF2-40B4-BE49-F238E27FC236}">
                <a16:creationId xmlns:a16="http://schemas.microsoft.com/office/drawing/2014/main" id="{8F7B1E5A-C777-B884-914E-633ECBE83F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46400" y="520118"/>
            <a:ext cx="944418" cy="1160918"/>
          </a:xfrm>
          <a:prstGeom prst="rect">
            <a:avLst/>
          </a:prstGeom>
        </p:spPr>
      </p:pic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DE158BF6-83A9-2847-5FD4-0260BDAB37B9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pPr>
              <a:lnSpc>
                <a:spcPts val="2700"/>
              </a:lnSpc>
            </a:pPr>
            <a:r>
              <a:rPr lang="it-IT" b="1">
                <a:ea typeface="Titillium Web Bold" pitchFamily="34" charset="-122"/>
                <a:cs typeface="Titillium Web Bold" pitchFamily="34" charset="-120"/>
              </a:rPr>
              <a:t>Titolo Capitolo </a:t>
            </a:r>
            <a:r>
              <a:rPr lang="it-IT">
                <a:ea typeface="Titillium Web Bold" pitchFamily="34" charset="-122"/>
                <a:cs typeface="Titillium Web Bold" pitchFamily="34" charset="-120"/>
              </a:rPr>
              <a:t>- Titolo sottocapitolo</a:t>
            </a:r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6CDB0A90-8958-9BF4-432D-541D16FE0016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pPr algn="l">
              <a:lnSpc>
                <a:spcPts val="2700"/>
              </a:lnSpc>
            </a:pPr>
            <a:r>
              <a:rPr lang="en-US" b="1">
                <a:ea typeface="Titillium Web Bold" pitchFamily="34" charset="-122"/>
                <a:cs typeface="Titillium Web Bold" pitchFamily="34" charset="-120"/>
              </a:rPr>
              <a:t>INPS - 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Titolo della Presentazione</a:t>
            </a:r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7150DA2-E14B-184F-5770-5DD5E27390DE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3E3B1CE7-D245-DD48-8BD0-A2EC0D09B93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5232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aragraf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itolo 15">
            <a:extLst>
              <a:ext uri="{FF2B5EF4-FFF2-40B4-BE49-F238E27FC236}">
                <a16:creationId xmlns:a16="http://schemas.microsoft.com/office/drawing/2014/main" id="{358503E5-E51D-F563-04E7-1666951CE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1285" y="2267589"/>
            <a:ext cx="15773400" cy="714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b="1" i="0">
                <a:latin typeface="Titillium Web" pitchFamily="2" charset="77"/>
              </a:defRPr>
            </a:lvl1pPr>
          </a:lstStyle>
          <a:p>
            <a:r>
              <a:rPr lang="it-IT"/>
              <a:t>Titolo</a:t>
            </a:r>
          </a:p>
        </p:txBody>
      </p:sp>
      <p:sp>
        <p:nvSpPr>
          <p:cNvPr id="7" name="Segnaposto testo 12">
            <a:extLst>
              <a:ext uri="{FF2B5EF4-FFF2-40B4-BE49-F238E27FC236}">
                <a16:creationId xmlns:a16="http://schemas.microsoft.com/office/drawing/2014/main" id="{E203D27A-7856-7FDB-41BB-6907E55A50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55738" y="3427737"/>
            <a:ext cx="6154737" cy="450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288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b="1" i="0" kern="1200" dirty="0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defRPr>
            </a:lvl1pPr>
          </a:lstStyle>
          <a:p>
            <a:pPr algn="l">
              <a:lnSpc>
                <a:spcPts val="2880"/>
              </a:lnSpc>
            </a:pPr>
            <a:r>
              <a:rPr lang="en-US" sz="2400" b="1" i="0" err="1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rPr>
              <a:t>Sottotitolo</a:t>
            </a:r>
            <a:endParaRPr lang="en-US" sz="2400">
              <a:latin typeface="Lora Medium" pitchFamily="2" charset="77"/>
            </a:endParaRP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E6BECC19-3D39-74B6-9CC8-A14FC6E4AE6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55738" y="4017800"/>
            <a:ext cx="6153150" cy="179934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Sed ut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perspiciatis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unde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omnis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iste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natus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error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sit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voluptatem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accusantium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doloremque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laudantium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totam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rem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aperiam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eaque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ipsa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quae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ab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illo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inventore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veritatis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et quasi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architecto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beatae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vitae dicta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sunt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explicabo</a:t>
            </a:r>
            <a:endParaRPr kumimoji="0" lang="it-IT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tillium Web Regular" pitchFamily="34" charset="0"/>
              <a:ea typeface="Titillium Web Regular" pitchFamily="34" charset="-122"/>
              <a:cs typeface="Titillium Web Regular" pitchFamily="34" charset="-120"/>
            </a:endParaRPr>
          </a:p>
        </p:txBody>
      </p:sp>
      <p:sp>
        <p:nvSpPr>
          <p:cNvPr id="9" name="Segnaposto testo 12">
            <a:extLst>
              <a:ext uri="{FF2B5EF4-FFF2-40B4-BE49-F238E27FC236}">
                <a16:creationId xmlns:a16="http://schemas.microsoft.com/office/drawing/2014/main" id="{BE200EFB-6672-C098-4C22-A740CC0C52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70546" y="3427737"/>
            <a:ext cx="6154737" cy="450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288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b="1" i="0" kern="1200" dirty="0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defRPr>
            </a:lvl1pPr>
          </a:lstStyle>
          <a:p>
            <a:pPr algn="l">
              <a:lnSpc>
                <a:spcPts val="2880"/>
              </a:lnSpc>
            </a:pPr>
            <a:r>
              <a:rPr lang="en-US" sz="2400" b="1" i="0" err="1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rPr>
              <a:t>Sottotitolo</a:t>
            </a:r>
            <a:endParaRPr lang="en-US" sz="2400">
              <a:latin typeface="Lora Medium" pitchFamily="2" charset="77"/>
            </a:endParaRPr>
          </a:p>
        </p:txBody>
      </p:sp>
      <p:sp>
        <p:nvSpPr>
          <p:cNvPr id="10" name="Segnaposto testo 16">
            <a:extLst>
              <a:ext uri="{FF2B5EF4-FFF2-40B4-BE49-F238E27FC236}">
                <a16:creationId xmlns:a16="http://schemas.microsoft.com/office/drawing/2014/main" id="{073BD4E4-632C-851B-93A3-F86077D44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70546" y="4017800"/>
            <a:ext cx="6153150" cy="179934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Sed ut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perspiciatis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unde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omnis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iste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natus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error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sit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voluptatem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accusantium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doloremque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laudantium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totam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rem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aperiam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eaque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ipsa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quae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ab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illo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inventore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veritatis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et quasi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architecto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beatae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vitae dicta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sunt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explicabo</a:t>
            </a:r>
            <a:endParaRPr kumimoji="0" lang="it-IT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tillium Web Regular" pitchFamily="34" charset="0"/>
              <a:ea typeface="Titillium Web Regular" pitchFamily="34" charset="-122"/>
              <a:cs typeface="Titillium Web Regular" pitchFamily="34" charset="-120"/>
            </a:endParaRPr>
          </a:p>
        </p:txBody>
      </p:sp>
      <p:sp>
        <p:nvSpPr>
          <p:cNvPr id="11" name="Segnaposto testo 12">
            <a:extLst>
              <a:ext uri="{FF2B5EF4-FFF2-40B4-BE49-F238E27FC236}">
                <a16:creationId xmlns:a16="http://schemas.microsoft.com/office/drawing/2014/main" id="{24D98822-1403-8787-987A-8748479A329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55738" y="6093114"/>
            <a:ext cx="6154737" cy="450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288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b="1" i="0" kern="1200" dirty="0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defRPr>
            </a:lvl1pPr>
          </a:lstStyle>
          <a:p>
            <a:pPr algn="l">
              <a:lnSpc>
                <a:spcPts val="2880"/>
              </a:lnSpc>
            </a:pPr>
            <a:r>
              <a:rPr lang="en-US" sz="2400" b="1" i="0" err="1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rPr>
              <a:t>Sottotitolo</a:t>
            </a:r>
            <a:endParaRPr lang="en-US" sz="2400">
              <a:latin typeface="Lora Medium" pitchFamily="2" charset="77"/>
            </a:endParaRPr>
          </a:p>
        </p:txBody>
      </p:sp>
      <p:sp>
        <p:nvSpPr>
          <p:cNvPr id="12" name="Segnaposto testo 16">
            <a:extLst>
              <a:ext uri="{FF2B5EF4-FFF2-40B4-BE49-F238E27FC236}">
                <a16:creationId xmlns:a16="http://schemas.microsoft.com/office/drawing/2014/main" id="{D4CB5E9F-B5C6-D02F-88AB-B968889CEB3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55738" y="6683177"/>
            <a:ext cx="6153150" cy="179934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Sed ut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perspiciatis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unde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omnis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iste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natus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error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sit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voluptatem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accusantium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doloremque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laudantium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totam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rem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aperiam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eaque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ipsa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quae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ab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illo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inventore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veritatis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et quasi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architecto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beatae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vitae dicta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sunt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explicabo</a:t>
            </a:r>
            <a:endParaRPr kumimoji="0" lang="it-IT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tillium Web Regular" pitchFamily="34" charset="0"/>
              <a:ea typeface="Titillium Web Regular" pitchFamily="34" charset="-122"/>
              <a:cs typeface="Titillium Web Regular" pitchFamily="34" charset="-120"/>
            </a:endParaRPr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6D72F75C-52F0-D9DB-B17B-476F228FA78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70546" y="6093114"/>
            <a:ext cx="6154737" cy="450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288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b="1" i="0" kern="1200" dirty="0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defRPr>
            </a:lvl1pPr>
          </a:lstStyle>
          <a:p>
            <a:pPr algn="l">
              <a:lnSpc>
                <a:spcPts val="2880"/>
              </a:lnSpc>
            </a:pPr>
            <a:r>
              <a:rPr lang="en-US" sz="2400" b="1" i="0" err="1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rPr>
              <a:t>Sottotitolo</a:t>
            </a:r>
            <a:endParaRPr lang="en-US" sz="2400">
              <a:latin typeface="Lora Medium" pitchFamily="2" charset="77"/>
            </a:endParaRPr>
          </a:p>
        </p:txBody>
      </p:sp>
      <p:sp>
        <p:nvSpPr>
          <p:cNvPr id="14" name="Segnaposto testo 16">
            <a:extLst>
              <a:ext uri="{FF2B5EF4-FFF2-40B4-BE49-F238E27FC236}">
                <a16:creationId xmlns:a16="http://schemas.microsoft.com/office/drawing/2014/main" id="{74769D84-1A1D-FD6F-7656-136B108446B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70546" y="6683177"/>
            <a:ext cx="6153150" cy="179934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Sed ut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perspiciatis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unde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omnis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iste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natus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error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sit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voluptatem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accusantium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doloremque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laudantium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totam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rem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aperiam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eaque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ipsa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quae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ab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illo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inventore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veritatis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et quasi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architecto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beatae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vitae dicta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sunt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explicabo</a:t>
            </a:r>
            <a:endParaRPr kumimoji="0" lang="it-IT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tillium Web Regular" pitchFamily="34" charset="0"/>
              <a:ea typeface="Titillium Web Regular" pitchFamily="34" charset="-122"/>
              <a:cs typeface="Titillium Web Regular" pitchFamily="34" charset="-12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D80DDD0-2610-63D3-78C7-7D43A3AD05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46400" y="520118"/>
            <a:ext cx="944418" cy="1160918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2C90A6-792E-BFB6-AACB-1F47A6EAD503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>
              <a:lnSpc>
                <a:spcPts val="2700"/>
              </a:lnSpc>
            </a:pPr>
            <a:r>
              <a:rPr lang="it-IT" b="1">
                <a:ea typeface="Titillium Web Bold" pitchFamily="34" charset="-122"/>
                <a:cs typeface="Titillium Web Bold" pitchFamily="34" charset="-120"/>
              </a:rPr>
              <a:t>Titolo Capitolo </a:t>
            </a:r>
            <a:r>
              <a:rPr lang="it-IT">
                <a:ea typeface="Titillium Web Bold" pitchFamily="34" charset="-122"/>
                <a:cs typeface="Titillium Web Bold" pitchFamily="34" charset="-120"/>
              </a:rPr>
              <a:t>- Titolo sottocapitolo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7D98EE-4E5C-FBC7-A46B-D2FB9CEAE1D8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pPr algn="l">
              <a:lnSpc>
                <a:spcPts val="2700"/>
              </a:lnSpc>
            </a:pPr>
            <a:r>
              <a:rPr lang="en-US" b="1">
                <a:ea typeface="Titillium Web Bold" pitchFamily="34" charset="-122"/>
                <a:cs typeface="Titillium Web Bold" pitchFamily="34" charset="-120"/>
              </a:rPr>
              <a:t>INPS - 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Titolo della Presentazione</a:t>
            </a:r>
            <a:endParaRPr lang="en-US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CCF82756-F594-C7C1-CDA7-34DA574B15B5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3E3B1CE7-D245-DD48-8BD0-A2EC0D09B93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45665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_oriz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immagine 8">
            <a:extLst>
              <a:ext uri="{FF2B5EF4-FFF2-40B4-BE49-F238E27FC236}">
                <a16:creationId xmlns:a16="http://schemas.microsoft.com/office/drawing/2014/main" id="{B80B5B32-F46F-B969-F8AB-93010D20152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902" y="0"/>
            <a:ext cx="18271098" cy="4501434"/>
          </a:xfrm>
          <a:prstGeom prst="rect">
            <a:avLst/>
          </a:prstGeom>
          <a:noFill/>
        </p:spPr>
        <p:txBody>
          <a:bodyPr/>
          <a:lstStyle/>
          <a:p>
            <a:endParaRPr lang="it-IT"/>
          </a:p>
        </p:txBody>
      </p:sp>
      <p:sp>
        <p:nvSpPr>
          <p:cNvPr id="12" name="Segnaposto testo 12">
            <a:extLst>
              <a:ext uri="{FF2B5EF4-FFF2-40B4-BE49-F238E27FC236}">
                <a16:creationId xmlns:a16="http://schemas.microsoft.com/office/drawing/2014/main" id="{60C1B7FA-C4BF-AE35-C917-D850E41F06C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55738" y="5335525"/>
            <a:ext cx="6154737" cy="450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288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b="1" i="0" kern="1200" dirty="0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defRPr>
            </a:lvl1pPr>
          </a:lstStyle>
          <a:p>
            <a:pPr algn="l">
              <a:lnSpc>
                <a:spcPts val="2880"/>
              </a:lnSpc>
            </a:pPr>
            <a:r>
              <a:rPr lang="en-US" sz="2400" b="1" i="0" err="1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rPr>
              <a:t>Sottotitolo</a:t>
            </a:r>
            <a:endParaRPr lang="en-US" sz="2400">
              <a:latin typeface="Lora Medium" pitchFamily="2" charset="77"/>
            </a:endParaRPr>
          </a:p>
        </p:txBody>
      </p:sp>
      <p:sp>
        <p:nvSpPr>
          <p:cNvPr id="13" name="Segnaposto testo 16">
            <a:extLst>
              <a:ext uri="{FF2B5EF4-FFF2-40B4-BE49-F238E27FC236}">
                <a16:creationId xmlns:a16="http://schemas.microsoft.com/office/drawing/2014/main" id="{34B5D4D6-E03C-BC05-7FAF-237317420B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55738" y="5925588"/>
            <a:ext cx="6153150" cy="2283692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Sed ut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perspiciatis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unde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omnis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iste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natus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error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sit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voluptatem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accusantium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doloremque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laudantium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totam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rem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aperiam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eaque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ipsa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quae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ab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illo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inventore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veritatis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et quasi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architecto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beatae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vitae dicta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sunt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explicabo</a:t>
            </a:r>
            <a:endParaRPr kumimoji="0" lang="it-IT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tillium Web Regular" pitchFamily="34" charset="0"/>
              <a:ea typeface="Titillium Web Regular" pitchFamily="34" charset="-122"/>
              <a:cs typeface="Titillium Web Regular" pitchFamily="34" charset="-120"/>
            </a:endParaRPr>
          </a:p>
        </p:txBody>
      </p:sp>
      <p:sp>
        <p:nvSpPr>
          <p:cNvPr id="15" name="Segnaposto testo 16">
            <a:extLst>
              <a:ext uri="{FF2B5EF4-FFF2-40B4-BE49-F238E27FC236}">
                <a16:creationId xmlns:a16="http://schemas.microsoft.com/office/drawing/2014/main" id="{7565FC72-EFEE-4132-3B5F-938A1E1B958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144000" y="5925588"/>
            <a:ext cx="6153150" cy="2283692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Sed ut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perspiciatis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unde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omnis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iste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natus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error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sit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voluptatem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accusantium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doloremque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laudantium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totam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rem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aperiam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eaque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ipsa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quae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ab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illo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inventore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veritatis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et quasi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architecto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beatae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vitae dicta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sunt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explicabo</a:t>
            </a:r>
            <a:endParaRPr kumimoji="0" lang="it-IT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tillium Web Regular" pitchFamily="34" charset="0"/>
              <a:ea typeface="Titillium Web Regular" pitchFamily="34" charset="-122"/>
              <a:cs typeface="Titillium Web Regular" pitchFamily="34" charset="-12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0211BD-5A25-2343-AB5A-5C8921002A24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2700"/>
              </a:lnSpc>
            </a:pPr>
            <a:r>
              <a:rPr lang="it-IT" b="1">
                <a:ea typeface="Titillium Web Bold" pitchFamily="34" charset="-122"/>
                <a:cs typeface="Titillium Web Bold" pitchFamily="34" charset="-120"/>
              </a:rPr>
              <a:t>Titolo Capitolo </a:t>
            </a:r>
            <a:r>
              <a:rPr lang="it-IT">
                <a:ea typeface="Titillium Web Bold" pitchFamily="34" charset="-122"/>
                <a:cs typeface="Titillium Web Bold" pitchFamily="34" charset="-120"/>
              </a:rPr>
              <a:t>- Titolo sottocapitolo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9807B5-0F15-AFBB-D066-1D5C6B1935D9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l">
              <a:lnSpc>
                <a:spcPts val="2700"/>
              </a:lnSpc>
            </a:pPr>
            <a:r>
              <a:rPr lang="en-US" b="1">
                <a:ea typeface="Titillium Web Bold" pitchFamily="34" charset="-122"/>
                <a:cs typeface="Titillium Web Bold" pitchFamily="34" charset="-120"/>
              </a:rPr>
              <a:t>INPS -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Titolo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della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Presentazione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ABE7BB-9B98-A132-F74C-4EEE15A06A5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3E3B1CE7-D245-DD48-8BD0-A2EC0D09B93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26386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_verticaleD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7F778D18-9A3E-D024-F787-8CE9C861DAC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4000" y="-19049"/>
            <a:ext cx="9144000" cy="10306049"/>
          </a:xfrm>
          <a:prstGeom prst="rect">
            <a:avLst/>
          </a:prstGeom>
          <a:noFill/>
        </p:spPr>
        <p:txBody>
          <a:bodyPr/>
          <a:lstStyle/>
          <a:p>
            <a:endParaRPr lang="it-IT"/>
          </a:p>
        </p:txBody>
      </p:sp>
      <p:sp>
        <p:nvSpPr>
          <p:cNvPr id="2" name="Segnaposto titolo 15">
            <a:extLst>
              <a:ext uri="{FF2B5EF4-FFF2-40B4-BE49-F238E27FC236}">
                <a16:creationId xmlns:a16="http://schemas.microsoft.com/office/drawing/2014/main" id="{FD712B6B-1CFA-AFD5-0830-67490262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1285" y="2267589"/>
            <a:ext cx="6153150" cy="714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b="1" i="0">
                <a:latin typeface="Titillium Web" pitchFamily="2" charset="77"/>
              </a:defRPr>
            </a:lvl1pPr>
          </a:lstStyle>
          <a:p>
            <a:r>
              <a:rPr lang="it-IT"/>
              <a:t>Titolo</a:t>
            </a:r>
          </a:p>
        </p:txBody>
      </p:sp>
      <p:sp>
        <p:nvSpPr>
          <p:cNvPr id="3" name="Segnaposto testo 12">
            <a:extLst>
              <a:ext uri="{FF2B5EF4-FFF2-40B4-BE49-F238E27FC236}">
                <a16:creationId xmlns:a16="http://schemas.microsoft.com/office/drawing/2014/main" id="{536D6A76-7FB8-7D73-96E6-AB3A6A093B8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55738" y="3427737"/>
            <a:ext cx="6154737" cy="450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288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b="1" i="0" kern="1200" dirty="0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defRPr>
            </a:lvl1pPr>
          </a:lstStyle>
          <a:p>
            <a:pPr algn="l">
              <a:lnSpc>
                <a:spcPts val="2880"/>
              </a:lnSpc>
            </a:pPr>
            <a:r>
              <a:rPr lang="en-US" sz="2400" b="1" i="0" err="1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rPr>
              <a:t>Sottotitolo</a:t>
            </a:r>
            <a:endParaRPr lang="en-US" sz="2400">
              <a:latin typeface="Lora Medium" pitchFamily="2" charset="77"/>
            </a:endParaRPr>
          </a:p>
        </p:txBody>
      </p:sp>
      <p:sp>
        <p:nvSpPr>
          <p:cNvPr id="4" name="Segnaposto testo 16">
            <a:extLst>
              <a:ext uri="{FF2B5EF4-FFF2-40B4-BE49-F238E27FC236}">
                <a16:creationId xmlns:a16="http://schemas.microsoft.com/office/drawing/2014/main" id="{B8513AD9-0BC6-4DAF-526D-1FE24B33ABD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55738" y="4017800"/>
            <a:ext cx="6153150" cy="4173358"/>
          </a:xfrm>
          <a:prstGeom prst="rect">
            <a:avLst/>
          </a:prstGeom>
        </p:spPr>
        <p:txBody>
          <a:bodyPr/>
          <a:lstStyle>
            <a:lvl1pPr marL="457200" marR="0" indent="-45720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>
                <a:srgbClr val="2F6DD5"/>
              </a:buClr>
              <a:buSzTx/>
              <a:buFont typeface="+mj-lt"/>
              <a:buAutoNum type="arabicPeriod"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Sed ut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perspiciatis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unde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omnis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iste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natus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error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sit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voluptatem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accusantium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doloremque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laudantium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totam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rem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aperiam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eaque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ipsa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quae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ab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illo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inventore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veritatis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et quasi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architecto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beatae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vitae dicta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sunt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explicabo</a:t>
            </a:r>
            <a:endParaRPr kumimoji="0" lang="it-IT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tillium Web Regular" pitchFamily="34" charset="0"/>
              <a:ea typeface="Titillium Web Regular" pitchFamily="34" charset="-122"/>
              <a:cs typeface="Titillium Web Regular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tillium Web Regular" pitchFamily="34" charset="0"/>
              <a:ea typeface="Titillium Web Regular" pitchFamily="34" charset="-122"/>
              <a:cs typeface="Titillium Web Regular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Laudantium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totam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rem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aperiam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eaque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ipsa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quae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ab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illo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inventore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veritatis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et quasi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architecto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beatae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vitae dicta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sunt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explicabo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. </a:t>
            </a:r>
            <a:endParaRPr lang="it-IT" sz="2000"/>
          </a:p>
          <a:p>
            <a:pPr marL="0" marR="0" lvl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it-IT" sz="200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13F84C-A1C6-553D-5A76-1328D41CC43E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pPr>
              <a:lnSpc>
                <a:spcPts val="2700"/>
              </a:lnSpc>
            </a:pPr>
            <a:r>
              <a:rPr lang="it-IT" b="1">
                <a:ea typeface="Titillium Web Bold" pitchFamily="34" charset="-122"/>
                <a:cs typeface="Titillium Web Bold" pitchFamily="34" charset="-120"/>
              </a:rPr>
              <a:t>Titolo Capitolo </a:t>
            </a:r>
            <a:r>
              <a:rPr lang="it-IT">
                <a:ea typeface="Titillium Web Bold" pitchFamily="34" charset="-122"/>
                <a:cs typeface="Titillium Web Bold" pitchFamily="34" charset="-120"/>
              </a:rPr>
              <a:t>- Titolo sottocapitolo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C9403E-E052-A7CD-F80D-167841EEE5AD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l">
              <a:lnSpc>
                <a:spcPts val="2700"/>
              </a:lnSpc>
            </a:pPr>
            <a:r>
              <a:rPr lang="en-US" b="1">
                <a:ea typeface="Titillium Web Bold" pitchFamily="34" charset="-122"/>
                <a:cs typeface="Titillium Web Bold" pitchFamily="34" charset="-120"/>
              </a:rPr>
              <a:t>INPS - 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Titolo della Presentazione</a:t>
            </a: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939CE64-C525-8471-2663-BFE6AEA9D9F9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3E3B1CE7-D245-DD48-8BD0-A2EC0D09B93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72629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_verticaleSX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7F778D18-9A3E-D024-F787-8CE9C861DAC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9049"/>
            <a:ext cx="9144000" cy="10306049"/>
          </a:xfrm>
          <a:prstGeom prst="rect">
            <a:avLst/>
          </a:prstGeom>
          <a:noFill/>
        </p:spPr>
        <p:txBody>
          <a:bodyPr/>
          <a:lstStyle/>
          <a:p>
            <a:endParaRPr lang="it-IT"/>
          </a:p>
        </p:txBody>
      </p:sp>
      <p:sp>
        <p:nvSpPr>
          <p:cNvPr id="2" name="Segnaposto titolo 15">
            <a:extLst>
              <a:ext uri="{FF2B5EF4-FFF2-40B4-BE49-F238E27FC236}">
                <a16:creationId xmlns:a16="http://schemas.microsoft.com/office/drawing/2014/main" id="{FD712B6B-1CFA-AFD5-0830-67490262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39679" y="2267589"/>
            <a:ext cx="6153150" cy="714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b="1" i="0">
                <a:latin typeface="Titillium Web" pitchFamily="2" charset="77"/>
              </a:defRPr>
            </a:lvl1pPr>
          </a:lstStyle>
          <a:p>
            <a:r>
              <a:rPr lang="it-IT"/>
              <a:t>Titolo</a:t>
            </a:r>
          </a:p>
        </p:txBody>
      </p:sp>
      <p:sp>
        <p:nvSpPr>
          <p:cNvPr id="3" name="Segnaposto testo 12">
            <a:extLst>
              <a:ext uri="{FF2B5EF4-FFF2-40B4-BE49-F238E27FC236}">
                <a16:creationId xmlns:a16="http://schemas.microsoft.com/office/drawing/2014/main" id="{536D6A76-7FB8-7D73-96E6-AB3A6A093B8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244132" y="3427737"/>
            <a:ext cx="6154737" cy="450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288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b="1" i="0" kern="1200" dirty="0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defRPr>
            </a:lvl1pPr>
          </a:lstStyle>
          <a:p>
            <a:pPr algn="l">
              <a:lnSpc>
                <a:spcPts val="2880"/>
              </a:lnSpc>
            </a:pPr>
            <a:r>
              <a:rPr lang="en-US" sz="2400" b="1" i="0" err="1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rPr>
              <a:t>Sottotitolo</a:t>
            </a:r>
            <a:endParaRPr lang="en-US" sz="2400">
              <a:latin typeface="Lora Medium" pitchFamily="2" charset="77"/>
            </a:endParaRPr>
          </a:p>
        </p:txBody>
      </p:sp>
      <p:sp>
        <p:nvSpPr>
          <p:cNvPr id="4" name="Segnaposto testo 16">
            <a:extLst>
              <a:ext uri="{FF2B5EF4-FFF2-40B4-BE49-F238E27FC236}">
                <a16:creationId xmlns:a16="http://schemas.microsoft.com/office/drawing/2014/main" id="{B8513AD9-0BC6-4DAF-526D-1FE24B33ABD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244132" y="4017800"/>
            <a:ext cx="6153150" cy="369884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Sed ut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perspiciatis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unde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omnis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iste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natus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error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sit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voluptatem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accusantium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doloremque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laudantium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totam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rem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aperiam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eaque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ipsa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quae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ab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illo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inventore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veritatis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et quasi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architecto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beatae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vitae dicta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sunt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explicabo</a:t>
            </a:r>
            <a:endParaRPr kumimoji="0" lang="it-IT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tillium Web Regular" pitchFamily="34" charset="0"/>
              <a:ea typeface="Titillium Web Regular" pitchFamily="34" charset="-122"/>
              <a:cs typeface="Titillium Web Regular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tillium Web Regular" pitchFamily="34" charset="0"/>
              <a:ea typeface="Titillium Web Regular" pitchFamily="34" charset="-122"/>
              <a:cs typeface="Titillium Web Regular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Laudantium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totam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rem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aperiam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eaque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ipsa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quae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ab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illo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inventore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veritatis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et quasi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architecto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beatae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vitae dicta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sunt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explicabo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. </a:t>
            </a:r>
            <a:endParaRPr lang="it-IT" sz="2000"/>
          </a:p>
          <a:p>
            <a:pPr marL="0" marR="0" lvl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it-IT" sz="2000"/>
          </a:p>
        </p:txBody>
      </p:sp>
      <p:pic>
        <p:nvPicPr>
          <p:cNvPr id="6" name="Image 1">
            <a:extLst>
              <a:ext uri="{FF2B5EF4-FFF2-40B4-BE49-F238E27FC236}">
                <a16:creationId xmlns:a16="http://schemas.microsoft.com/office/drawing/2014/main" id="{87E98668-6612-0490-7F60-8764418899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46400" y="520118"/>
            <a:ext cx="944418" cy="1160918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4FE9673-EFF3-E1A8-6AD3-51004E824218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2700"/>
              </a:lnSpc>
            </a:pPr>
            <a:r>
              <a:rPr lang="it-IT" b="1">
                <a:ea typeface="Titillium Web Bold" pitchFamily="34" charset="-122"/>
                <a:cs typeface="Titillium Web Bold" pitchFamily="34" charset="-120"/>
              </a:rPr>
              <a:t>Titolo Capitolo </a:t>
            </a:r>
            <a:r>
              <a:rPr lang="it-IT">
                <a:ea typeface="Titillium Web Bold" pitchFamily="34" charset="-122"/>
                <a:cs typeface="Titillium Web Bold" pitchFamily="34" charset="-120"/>
              </a:rPr>
              <a:t>- Titolo sottocapitolo</a:t>
            </a:r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FD5CD2C-C67F-3C4C-D6A2-A347472E5FD7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>
              <a:lnSpc>
                <a:spcPts val="2700"/>
              </a:lnSpc>
            </a:pPr>
            <a:r>
              <a:rPr lang="en-US" b="1">
                <a:ea typeface="Titillium Web Bold" pitchFamily="34" charset="-122"/>
                <a:cs typeface="Titillium Web Bold" pitchFamily="34" charset="-120"/>
              </a:rPr>
              <a:t>INPS -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Titolo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della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Presentazione</a:t>
            </a:r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B38071B1-6BB9-6A0B-9BF0-3892BA887E64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E3B1CE7-D245-DD48-8BD0-A2EC0D09B93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8028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_a tutto scher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immagine 8">
            <a:extLst>
              <a:ext uri="{FF2B5EF4-FFF2-40B4-BE49-F238E27FC236}">
                <a16:creationId xmlns:a16="http://schemas.microsoft.com/office/drawing/2014/main" id="{E9BC2CFC-81D0-7B2A-EA1D-A2ED4A748FE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902" y="0"/>
            <a:ext cx="18271098" cy="10287000"/>
          </a:xfrm>
          <a:prstGeom prst="rect">
            <a:avLst/>
          </a:prstGeom>
          <a:noFill/>
        </p:spPr>
        <p:txBody>
          <a:bodyPr/>
          <a:lstStyle/>
          <a:p>
            <a:endParaRPr lang="it-IT"/>
          </a:p>
        </p:txBody>
      </p:sp>
      <p:sp>
        <p:nvSpPr>
          <p:cNvPr id="19" name="Segnaposto titolo 9">
            <a:extLst>
              <a:ext uri="{FF2B5EF4-FFF2-40B4-BE49-F238E27FC236}">
                <a16:creationId xmlns:a16="http://schemas.microsoft.com/office/drawing/2014/main" id="{33979418-B744-11C1-0C4F-AFB41E5E69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2976" y="3644210"/>
            <a:ext cx="15134042" cy="347106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ts val="8000"/>
              </a:lnSpc>
              <a:defRPr sz="7500" b="1" i="0">
                <a:solidFill>
                  <a:schemeClr val="bg1"/>
                </a:solidFill>
                <a:latin typeface="Titillium Web" pitchFamily="2" charset="77"/>
              </a:defRPr>
            </a:lvl1pPr>
          </a:lstStyle>
          <a:p>
            <a:r>
              <a:rPr lang="it-IT"/>
              <a:t>Sed ut </a:t>
            </a:r>
            <a:r>
              <a:rPr lang="it-IT" err="1"/>
              <a:t>perspiciatis</a:t>
            </a:r>
            <a:r>
              <a:rPr lang="it-IT"/>
              <a:t> </a:t>
            </a:r>
            <a:r>
              <a:rPr lang="it-IT" err="1"/>
              <a:t>unde</a:t>
            </a:r>
            <a:r>
              <a:rPr lang="it-IT"/>
              <a:t> omnis </a:t>
            </a:r>
            <a:r>
              <a:rPr lang="it-IT" err="1"/>
              <a:t>iste</a:t>
            </a:r>
            <a:r>
              <a:rPr lang="it-IT"/>
              <a:t> </a:t>
            </a:r>
            <a:r>
              <a:rPr lang="it-IT" err="1"/>
              <a:t>natus</a:t>
            </a:r>
            <a:r>
              <a:rPr lang="it-IT"/>
              <a:t> </a:t>
            </a:r>
            <a:r>
              <a:rPr lang="it-IT" err="1"/>
              <a:t>error</a:t>
            </a:r>
            <a:r>
              <a:rPr lang="it-IT"/>
              <a:t> </a:t>
            </a:r>
            <a:r>
              <a:rPr lang="it-IT" err="1"/>
              <a:t>sit</a:t>
            </a:r>
            <a:r>
              <a:rPr lang="it-IT"/>
              <a:t> </a:t>
            </a:r>
            <a:r>
              <a:rPr lang="it-IT" err="1"/>
              <a:t>voluptatem</a:t>
            </a:r>
            <a:r>
              <a:rPr lang="it-IT"/>
              <a:t> </a:t>
            </a:r>
            <a:r>
              <a:rPr lang="it-IT" err="1"/>
              <a:t>accusantium</a:t>
            </a:r>
            <a:r>
              <a:rPr lang="it-IT"/>
              <a:t>.</a:t>
            </a:r>
          </a:p>
        </p:txBody>
      </p:sp>
      <p:sp>
        <p:nvSpPr>
          <p:cNvPr id="22" name="Segnaposto testo 21">
            <a:extLst>
              <a:ext uri="{FF2B5EF4-FFF2-40B4-BE49-F238E27FC236}">
                <a16:creationId xmlns:a16="http://schemas.microsoft.com/office/drawing/2014/main" id="{E51C7E32-ED79-A394-3A30-5F2B9AE01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32976" y="3056518"/>
            <a:ext cx="2692400" cy="385445"/>
          </a:xfrm>
          <a:prstGeom prst="rect">
            <a:avLst/>
          </a:prstGeom>
        </p:spPr>
        <p:txBody>
          <a:bodyPr/>
          <a:lstStyle>
            <a:lvl1pPr>
              <a:defRPr lang="it-IT" sz="2000" b="0" i="0" kern="1200" dirty="0" smtClean="0">
                <a:solidFill>
                  <a:srgbClr val="66E8F9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Etichetta</a:t>
            </a:r>
            <a:endParaRPr lang="en-US" sz="2400"/>
          </a:p>
          <a:p>
            <a:pPr lvl="0"/>
            <a:endParaRPr lang="it-IT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21628A-BBAE-FADF-DA89-486AD303CBA7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2700"/>
              </a:lnSpc>
            </a:pPr>
            <a:r>
              <a:rPr lang="it-IT" b="1">
                <a:ea typeface="Titillium Web Bold" pitchFamily="34" charset="-122"/>
                <a:cs typeface="Titillium Web Bold" pitchFamily="34" charset="-120"/>
              </a:rPr>
              <a:t>Titolo Capitolo </a:t>
            </a:r>
            <a:r>
              <a:rPr lang="it-IT">
                <a:ea typeface="Titillium Web Bold" pitchFamily="34" charset="-122"/>
                <a:cs typeface="Titillium Web Bold" pitchFamily="34" charset="-120"/>
              </a:rPr>
              <a:t>- Titolo sottocapitolo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6090F7-8342-AA60-EFA5-20DF7B0E650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565668" y="9086931"/>
            <a:ext cx="6172200" cy="5476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>
              <a:lnSpc>
                <a:spcPts val="2700"/>
              </a:lnSpc>
            </a:pPr>
            <a:r>
              <a:rPr lang="en-US" b="1">
                <a:ea typeface="Titillium Web Bold" pitchFamily="34" charset="-122"/>
                <a:cs typeface="Titillium Web Bold" pitchFamily="34" charset="-120"/>
              </a:rPr>
              <a:t>INPS -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Titolo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della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Presentazione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6BC972-A5CE-4381-68C8-DD7B1753CC9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E3B1CE7-D245-DD48-8BD0-A2EC0D09B93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83993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afico_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B5F8564D-493C-75D5-FCC5-2F25BCB94865}"/>
              </a:ext>
            </a:extLst>
          </p:cNvPr>
          <p:cNvSpPr/>
          <p:nvPr userDrawn="1"/>
        </p:nvSpPr>
        <p:spPr>
          <a:xfrm>
            <a:off x="9144000" y="0"/>
            <a:ext cx="9163313" cy="10287000"/>
          </a:xfrm>
          <a:prstGeom prst="rect">
            <a:avLst/>
          </a:prstGeom>
          <a:solidFill>
            <a:srgbClr val="F3F8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Segnaposto testo 12">
            <a:extLst>
              <a:ext uri="{FF2B5EF4-FFF2-40B4-BE49-F238E27FC236}">
                <a16:creationId xmlns:a16="http://schemas.microsoft.com/office/drawing/2014/main" id="{F481EEF3-5E8D-071F-87F6-1968B9ACE7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55738" y="3803080"/>
            <a:ext cx="6154737" cy="450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288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b="1" i="0" kern="1200" dirty="0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defRPr>
            </a:lvl1pPr>
          </a:lstStyle>
          <a:p>
            <a:pPr algn="l">
              <a:lnSpc>
                <a:spcPts val="2880"/>
              </a:lnSpc>
            </a:pPr>
            <a:r>
              <a:rPr lang="en-US" sz="2400" b="1" i="0" err="1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rPr>
              <a:t>Sottotitolo</a:t>
            </a:r>
            <a:endParaRPr lang="en-US" sz="2400">
              <a:latin typeface="Lora Medium" pitchFamily="2" charset="77"/>
            </a:endParaRPr>
          </a:p>
        </p:txBody>
      </p:sp>
      <p:sp>
        <p:nvSpPr>
          <p:cNvPr id="10" name="Segnaposto testo 16">
            <a:extLst>
              <a:ext uri="{FF2B5EF4-FFF2-40B4-BE49-F238E27FC236}">
                <a16:creationId xmlns:a16="http://schemas.microsoft.com/office/drawing/2014/main" id="{BC3F7672-3509-1810-7286-54F446C0C27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55738" y="4393143"/>
            <a:ext cx="6153150" cy="39497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Sed ut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perspiciatis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unde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omnis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iste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natus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error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sit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voluptatem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accusantium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doloremque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laudantium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totam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rem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aperiam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eaque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ipsa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quae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ab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illo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inventore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veritatis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et quasi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architecto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beatae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vitae dicta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sunt</a:t>
            </a: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kumimoji="0" lang="it-IT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explicabo</a:t>
            </a:r>
            <a:endParaRPr kumimoji="0" lang="it-IT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tillium Web Regular" pitchFamily="34" charset="0"/>
              <a:ea typeface="Titillium Web Regular" pitchFamily="34" charset="-122"/>
              <a:cs typeface="Titillium Web Regular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it-IT" sz="2000">
              <a:solidFill>
                <a:srgbClr val="000000"/>
              </a:solidFill>
              <a:latin typeface="Titillium Web Regular" pitchFamily="34" charset="0"/>
              <a:ea typeface="Titillium Web Regular" pitchFamily="34" charset="-122"/>
              <a:cs typeface="Titillium Web Regular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ts val="282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Laudantium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totam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rem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aperiam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,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eaque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ipsa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quae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ab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illo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inventore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veritatis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et quasi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architecto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beatae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vitae dicta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sunt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it-IT" sz="2000" err="1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explicabo</a:t>
            </a:r>
            <a:r>
              <a:rPr lang="it-IT" sz="2000">
                <a:solidFill>
                  <a:srgbClr val="000000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rPr>
              <a:t>. </a:t>
            </a:r>
            <a:endParaRPr lang="it-IT" sz="2000"/>
          </a:p>
        </p:txBody>
      </p:sp>
      <p:sp>
        <p:nvSpPr>
          <p:cNvPr id="11" name="Segnaposto titolo 15">
            <a:extLst>
              <a:ext uri="{FF2B5EF4-FFF2-40B4-BE49-F238E27FC236}">
                <a16:creationId xmlns:a16="http://schemas.microsoft.com/office/drawing/2014/main" id="{0AE3FD88-CE15-C45A-947D-2028802B0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1285" y="2267589"/>
            <a:ext cx="6153150" cy="714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b="1" i="0">
                <a:latin typeface="Titillium Web" pitchFamily="2" charset="77"/>
              </a:defRPr>
            </a:lvl1pPr>
          </a:lstStyle>
          <a:p>
            <a:r>
              <a:rPr lang="it-IT"/>
              <a:t>Titolo</a:t>
            </a:r>
          </a:p>
        </p:txBody>
      </p:sp>
      <p:sp>
        <p:nvSpPr>
          <p:cNvPr id="13" name="Segnaposto grafico 12">
            <a:extLst>
              <a:ext uri="{FF2B5EF4-FFF2-40B4-BE49-F238E27FC236}">
                <a16:creationId xmlns:a16="http://schemas.microsoft.com/office/drawing/2014/main" id="{0E3345E7-1CEA-DC88-B96F-DF2C658525CC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0146293" y="3114143"/>
            <a:ext cx="6805564" cy="610346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7" name="Rettangolo con angoli arrotondati 16">
            <a:extLst>
              <a:ext uri="{FF2B5EF4-FFF2-40B4-BE49-F238E27FC236}">
                <a16:creationId xmlns:a16="http://schemas.microsoft.com/office/drawing/2014/main" id="{9AC5B5EA-5070-04B1-8990-189B957150FB}"/>
              </a:ext>
            </a:extLst>
          </p:cNvPr>
          <p:cNvSpPr/>
          <p:nvPr userDrawn="1"/>
        </p:nvSpPr>
        <p:spPr>
          <a:xfrm>
            <a:off x="10614039" y="1739509"/>
            <a:ext cx="5572671" cy="1180586"/>
          </a:xfrm>
          <a:prstGeom prst="roundRect">
            <a:avLst>
              <a:gd name="adj" fmla="val 6771"/>
            </a:avLst>
          </a:prstGeom>
          <a:solidFill>
            <a:schemeClr val="bg1"/>
          </a:solidFill>
          <a:ln>
            <a:noFill/>
          </a:ln>
          <a:effectLst>
            <a:outerShdw blurRad="410093" dist="38100" algn="tl" rotWithShape="0">
              <a:schemeClr val="bg1">
                <a:lumMod val="65000"/>
                <a:alpha val="18148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Segnaposto testo 2">
            <a:extLst>
              <a:ext uri="{FF2B5EF4-FFF2-40B4-BE49-F238E27FC236}">
                <a16:creationId xmlns:a16="http://schemas.microsoft.com/office/drawing/2014/main" id="{E27E46B9-3F94-0440-A91A-8439C3A3A41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614040" y="2467123"/>
            <a:ext cx="5572670" cy="564481"/>
          </a:xfrm>
          <a:prstGeom prst="rect">
            <a:avLst/>
          </a:prstGeom>
        </p:spPr>
        <p:txBody>
          <a:bodyPr/>
          <a:lstStyle>
            <a:lvl1pPr algn="ctr">
              <a:defRPr sz="1400" b="0">
                <a:solidFill>
                  <a:srgbClr val="002460"/>
                </a:solidFill>
              </a:defRPr>
            </a:lvl1pPr>
          </a:lstStyle>
          <a:p>
            <a:pPr lvl="0"/>
            <a:r>
              <a:rPr lang="it-IT"/>
              <a:t>N° di Pensioni definite entro i 30 giorni </a:t>
            </a:r>
            <a:r>
              <a:rPr lang="it-IT" err="1"/>
              <a:t>lorem</a:t>
            </a:r>
            <a:r>
              <a:rPr lang="it-IT"/>
              <a:t> </a:t>
            </a:r>
            <a:r>
              <a:rPr lang="it-IT" err="1"/>
              <a:t>ipsume</a:t>
            </a:r>
            <a:r>
              <a:rPr lang="it-IT"/>
              <a:t> </a:t>
            </a:r>
            <a:r>
              <a:rPr lang="it-IT" err="1"/>
              <a:t>dolor</a:t>
            </a:r>
            <a:r>
              <a:rPr lang="it-IT"/>
              <a:t> </a:t>
            </a:r>
            <a:r>
              <a:rPr lang="it-IT" err="1"/>
              <a:t>sit</a:t>
            </a:r>
            <a:endParaRPr lang="it-IT"/>
          </a:p>
        </p:txBody>
      </p:sp>
      <p:sp>
        <p:nvSpPr>
          <p:cNvPr id="19" name="Segnaposto testo 2">
            <a:extLst>
              <a:ext uri="{FF2B5EF4-FFF2-40B4-BE49-F238E27FC236}">
                <a16:creationId xmlns:a16="http://schemas.microsoft.com/office/drawing/2014/main" id="{44CA5C1B-A929-8866-ECFE-40805CFF64D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837611" y="1933557"/>
            <a:ext cx="1711464" cy="414586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2F6DD5"/>
                </a:solidFill>
              </a:defRPr>
            </a:lvl1pPr>
          </a:lstStyle>
          <a:p>
            <a:pPr lvl="0"/>
            <a:r>
              <a:rPr lang="it-IT"/>
              <a:t>501.000</a:t>
            </a:r>
          </a:p>
        </p:txBody>
      </p:sp>
      <p:sp>
        <p:nvSpPr>
          <p:cNvPr id="20" name="Segnaposto testo 2">
            <a:extLst>
              <a:ext uri="{FF2B5EF4-FFF2-40B4-BE49-F238E27FC236}">
                <a16:creationId xmlns:a16="http://schemas.microsoft.com/office/drawing/2014/main" id="{BE195978-0619-8637-C9CA-9622CF3608F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772064" y="1933557"/>
            <a:ext cx="1548142" cy="414586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18CEE7"/>
                </a:solidFill>
              </a:defRPr>
            </a:lvl1pPr>
          </a:lstStyle>
          <a:p>
            <a:pPr lvl="0"/>
            <a:r>
              <a:rPr lang="it-IT"/>
              <a:t>+ 50% </a:t>
            </a:r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F621CE80-B8E3-D751-0F09-293F9D6D88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46400" y="520118"/>
            <a:ext cx="944418" cy="1160918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5C9106-683A-4073-9D99-E94E47E9EAE2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pPr>
              <a:lnSpc>
                <a:spcPts val="2700"/>
              </a:lnSpc>
            </a:pPr>
            <a:r>
              <a:rPr lang="it-IT" b="1">
                <a:ea typeface="Titillium Web Bold" pitchFamily="34" charset="-122"/>
                <a:cs typeface="Titillium Web Bold" pitchFamily="34" charset="-120"/>
              </a:rPr>
              <a:t>Titolo Capitolo </a:t>
            </a:r>
            <a:r>
              <a:rPr lang="it-IT">
                <a:ea typeface="Titillium Web Bold" pitchFamily="34" charset="-122"/>
                <a:cs typeface="Titillium Web Bold" pitchFamily="34" charset="-120"/>
              </a:rPr>
              <a:t>- Titolo sottocapitolo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4FA31E-AC7F-FD41-5F08-FEF56A819F96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pPr algn="l">
              <a:lnSpc>
                <a:spcPts val="2700"/>
              </a:lnSpc>
            </a:pPr>
            <a:r>
              <a:rPr lang="en-US" b="1">
                <a:ea typeface="Titillium Web Bold" pitchFamily="34" charset="-122"/>
                <a:cs typeface="Titillium Web Bold" pitchFamily="34" charset="-120"/>
              </a:rPr>
              <a:t>INPS -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Titolo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della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Presentazione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674335-4CFF-CCF1-8B24-ACB45C54FAF3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3E3B1CE7-D245-DD48-8BD0-A2EC0D09B93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4749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capitolo">
    <p:bg>
      <p:bgPr>
        <a:solidFill>
          <a:srgbClr val="0024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9">
            <a:extLst>
              <a:ext uri="{FF2B5EF4-FFF2-40B4-BE49-F238E27FC236}">
                <a16:creationId xmlns:a16="http://schemas.microsoft.com/office/drawing/2014/main" id="{2C743684-6D41-BC17-037E-7E251B27DD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4540" y="3274178"/>
            <a:ext cx="11096431" cy="198913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b="1" i="0">
                <a:latin typeface="Titillium Web" pitchFamily="2" charset="77"/>
              </a:defRPr>
            </a:lvl1pPr>
          </a:lstStyle>
          <a:p>
            <a:pPr algn="l">
              <a:lnSpc>
                <a:spcPts val="7500"/>
              </a:lnSpc>
            </a:pPr>
            <a:r>
              <a:rPr lang="en-US" sz="7200" b="1" i="0" err="1">
                <a:solidFill>
                  <a:srgbClr val="FFFFFF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Titolo</a:t>
            </a:r>
            <a:r>
              <a:rPr lang="en-US" sz="7200" b="1" i="0">
                <a:solidFill>
                  <a:srgbClr val="FFFFFF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 del </a:t>
            </a:r>
            <a:r>
              <a:rPr lang="en-US" sz="7200" b="1" i="0" err="1">
                <a:solidFill>
                  <a:srgbClr val="FFFFFF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capitolo</a:t>
            </a:r>
            <a:r>
              <a:rPr lang="en-US" sz="7200" b="1" i="0">
                <a:solidFill>
                  <a:srgbClr val="FFFFFF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
</a:t>
            </a:r>
            <a:r>
              <a:rPr lang="en-US" sz="7200" b="1" i="0" err="1">
                <a:solidFill>
                  <a:srgbClr val="FFFFFF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su</a:t>
            </a:r>
            <a:r>
              <a:rPr lang="en-US" sz="7200" b="1" i="0">
                <a:solidFill>
                  <a:srgbClr val="FFFFFF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 </a:t>
            </a:r>
            <a:r>
              <a:rPr lang="en-US" sz="7200" b="1" i="0" err="1">
                <a:solidFill>
                  <a:srgbClr val="FFFFFF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più</a:t>
            </a:r>
            <a:r>
              <a:rPr lang="en-US" sz="7200" b="1" i="0">
                <a:solidFill>
                  <a:srgbClr val="FFFFFF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 </a:t>
            </a:r>
            <a:r>
              <a:rPr lang="en-US" sz="7200" b="1" i="0" err="1">
                <a:solidFill>
                  <a:srgbClr val="FFFFFF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righe</a:t>
            </a:r>
            <a:endParaRPr lang="en-US" sz="7200"/>
          </a:p>
        </p:txBody>
      </p:sp>
      <p:sp>
        <p:nvSpPr>
          <p:cNvPr id="14" name="Segnaposto testo 13">
            <a:extLst>
              <a:ext uri="{FF2B5EF4-FFF2-40B4-BE49-F238E27FC236}">
                <a16:creationId xmlns:a16="http://schemas.microsoft.com/office/drawing/2014/main" id="{106E9F24-A033-8A45-EED1-101986DD227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74800" y="5527675"/>
            <a:ext cx="6122988" cy="1076325"/>
          </a:xfrm>
        </p:spPr>
        <p:txBody>
          <a:bodyPr>
            <a:noAutofit/>
          </a:bodyPr>
          <a:lstStyle>
            <a:lvl1pPr>
              <a:defRPr>
                <a:solidFill>
                  <a:srgbClr val="18CEE7"/>
                </a:solidFill>
                <a:latin typeface="Lora Medium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000" b="0" i="0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Sed </a:t>
            </a:r>
            <a:r>
              <a:rPr lang="en-US" sz="2000" b="0" i="0" err="1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ut</a:t>
            </a:r>
            <a:r>
              <a:rPr lang="en-US" sz="2000" b="0" i="0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 </a:t>
            </a:r>
            <a:r>
              <a:rPr lang="en-US" sz="2000" b="0" i="0" err="1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perspiciatis</a:t>
            </a:r>
            <a:r>
              <a:rPr lang="en-US" sz="2000" b="0" i="0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 </a:t>
            </a:r>
            <a:r>
              <a:rPr lang="en-US" sz="2000" b="0" i="0" err="1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unde</a:t>
            </a:r>
            <a:r>
              <a:rPr lang="en-US" sz="2000" b="0" i="0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 </a:t>
            </a:r>
            <a:r>
              <a:rPr lang="en-US" sz="2000" b="0" i="0" err="1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omnis</a:t>
            </a:r>
            <a:r>
              <a:rPr lang="en-US" sz="2000" b="0" i="0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 </a:t>
            </a:r>
            <a:r>
              <a:rPr lang="en-US" sz="2000" b="0" i="0" err="1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iste</a:t>
            </a:r>
            <a:r>
              <a:rPr lang="en-US" sz="2000" b="0" i="0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 </a:t>
            </a:r>
            <a:r>
              <a:rPr lang="en-US" sz="2000" b="0" i="0" err="1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natus</a:t>
            </a:r>
            <a:r>
              <a:rPr lang="en-US" sz="2000" b="0" i="0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 error sit </a:t>
            </a:r>
            <a:r>
              <a:rPr lang="en-US" sz="2000" b="0" i="0" err="1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voluptatem</a:t>
            </a:r>
            <a:r>
              <a:rPr lang="en-US" sz="2000" b="0" i="0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 </a:t>
            </a:r>
            <a:r>
              <a:rPr lang="en-US" sz="2000" b="0" i="0" err="1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accusantium</a:t>
            </a:r>
            <a:r>
              <a:rPr lang="en-US" sz="2000" b="0" i="0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 </a:t>
            </a:r>
            <a:r>
              <a:rPr lang="en-US" sz="2000" b="0" i="0" err="1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doloremque</a:t>
            </a:r>
            <a:endParaRPr lang="en-US" sz="2000"/>
          </a:p>
        </p:txBody>
      </p:sp>
      <p:sp>
        <p:nvSpPr>
          <p:cNvPr id="20" name="Segnaposto numero diapositiva 5">
            <a:extLst>
              <a:ext uri="{FF2B5EF4-FFF2-40B4-BE49-F238E27FC236}">
                <a16:creationId xmlns:a16="http://schemas.microsoft.com/office/drawing/2014/main" id="{384C5D74-DA84-E297-B047-51F539BBD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7079" y="9085428"/>
            <a:ext cx="550797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 i="0">
                <a:solidFill>
                  <a:schemeClr val="bg1"/>
                </a:solidFill>
                <a:latin typeface="Titillium Web SemiBold" pitchFamily="2" charset="77"/>
              </a:defRPr>
            </a:lvl1pPr>
          </a:lstStyle>
          <a:p>
            <a:fld id="{3E3B1CE7-D245-DD48-8BD0-A2EC0D09B938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1" name="Segnaposto piè di pagina 4">
            <a:extLst>
              <a:ext uri="{FF2B5EF4-FFF2-40B4-BE49-F238E27FC236}">
                <a16:creationId xmlns:a16="http://schemas.microsoft.com/office/drawing/2014/main" id="{7F369B68-5796-760A-FA3F-BDCD6F46BD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51600" y="9086931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  <a:latin typeface="Titillium Web" pitchFamily="2" charset="77"/>
              </a:defRPr>
            </a:lvl1pPr>
          </a:lstStyle>
          <a:p>
            <a:pPr algn="l">
              <a:lnSpc>
                <a:spcPts val="2700"/>
              </a:lnSpc>
            </a:pPr>
            <a:r>
              <a:rPr lang="en-US" b="1">
                <a:ea typeface="Titillium Web Bold" pitchFamily="34" charset="-122"/>
                <a:cs typeface="Titillium Web Bold" pitchFamily="34" charset="-120"/>
              </a:rPr>
              <a:t>INPS -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Titolo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della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Presentazione</a:t>
            </a:r>
            <a:endParaRPr lang="en-US"/>
          </a:p>
        </p:txBody>
      </p:sp>
      <p:sp>
        <p:nvSpPr>
          <p:cNvPr id="22" name="Segnaposto data 3">
            <a:extLst>
              <a:ext uri="{FF2B5EF4-FFF2-40B4-BE49-F238E27FC236}">
                <a16:creationId xmlns:a16="http://schemas.microsoft.com/office/drawing/2014/main" id="{BA704D7D-AD50-E93E-20C7-39CE7926EA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3450" y="70404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bg1"/>
                </a:solidFill>
                <a:latin typeface="Titillium Web" pitchFamily="2" charset="77"/>
              </a:defRPr>
            </a:lvl1pPr>
          </a:lstStyle>
          <a:p>
            <a:pPr>
              <a:lnSpc>
                <a:spcPts val="2700"/>
              </a:lnSpc>
            </a:pPr>
            <a:r>
              <a:rPr lang="it-IT" b="1">
                <a:ea typeface="Titillium Web Bold" pitchFamily="34" charset="-122"/>
                <a:cs typeface="Titillium Web Bold" pitchFamily="34" charset="-120"/>
              </a:rPr>
              <a:t>Titolo Capitolo </a:t>
            </a:r>
            <a:r>
              <a:rPr lang="it-IT">
                <a:ea typeface="Titillium Web Bold" pitchFamily="34" charset="-122"/>
                <a:cs typeface="Titillium Web Bold" pitchFamily="34" charset="-120"/>
              </a:rPr>
              <a:t>- Titolo </a:t>
            </a:r>
            <a:r>
              <a:rPr lang="it-IT" err="1">
                <a:ea typeface="Titillium Web Bold" pitchFamily="34" charset="-122"/>
                <a:cs typeface="Titillium Web Bold" pitchFamily="34" charset="-120"/>
              </a:rPr>
              <a:t>sottocapitolo</a:t>
            </a:r>
            <a:endParaRPr lang="en-US"/>
          </a:p>
        </p:txBody>
      </p:sp>
      <p:pic>
        <p:nvPicPr>
          <p:cNvPr id="2" name="Image 1" descr="preencoded.png">
            <a:extLst>
              <a:ext uri="{FF2B5EF4-FFF2-40B4-BE49-F238E27FC236}">
                <a16:creationId xmlns:a16="http://schemas.microsoft.com/office/drawing/2014/main" id="{F8F7FA73-A80C-350F-4F57-84AE08A41F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6646400" y="491957"/>
            <a:ext cx="726720" cy="1184249"/>
          </a:xfrm>
          <a:prstGeom prst="rect">
            <a:avLst/>
          </a:prstGeom>
        </p:spPr>
      </p:pic>
      <p:sp>
        <p:nvSpPr>
          <p:cNvPr id="57" name="Segnaposto testo 16">
            <a:extLst>
              <a:ext uri="{FF2B5EF4-FFF2-40B4-BE49-F238E27FC236}">
                <a16:creationId xmlns:a16="http://schemas.microsoft.com/office/drawing/2014/main" id="{4CAD3F03-6873-F859-241D-9292E815D3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50880" y="2489159"/>
            <a:ext cx="8072121" cy="5548312"/>
          </a:xfrm>
        </p:spPr>
        <p:txBody>
          <a:bodyPr>
            <a:noAutofit/>
          </a:bodyPr>
          <a:lstStyle>
            <a:lvl1pPr>
              <a:defRPr sz="50000" b="0" i="0">
                <a:solidFill>
                  <a:srgbClr val="DBE4F7"/>
                </a:solidFill>
                <a:latin typeface="Roboto Mono Light" pitchFamily="49" charset="0"/>
                <a:ea typeface="Roboto Mono Light" pitchFamily="49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>
                <a:solidFill>
                  <a:srgbClr val="A0C1F8"/>
                </a:solidFill>
                <a:latin typeface="Roboto Mono Light" pitchFamily="34" charset="0"/>
                <a:ea typeface="Roboto Mono Light" pitchFamily="34" charset="-122"/>
                <a:cs typeface="Roboto Mono Light" pitchFamily="34" charset="-120"/>
              </a:rPr>
              <a:t>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7780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itolo 15">
            <a:extLst>
              <a:ext uri="{FF2B5EF4-FFF2-40B4-BE49-F238E27FC236}">
                <a16:creationId xmlns:a16="http://schemas.microsoft.com/office/drawing/2014/main" id="{F3F4A463-7591-3E14-D5E3-598EE2CDC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1285" y="2267589"/>
            <a:ext cx="6153150" cy="714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b="1" i="0">
                <a:latin typeface="Titillium Web" pitchFamily="2" charset="77"/>
              </a:defRPr>
            </a:lvl1pPr>
          </a:lstStyle>
          <a:p>
            <a:r>
              <a:rPr lang="it-IT"/>
              <a:t>Titolo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453BE32-DA09-D8B9-255E-D0F32239F8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46400" y="520118"/>
            <a:ext cx="944418" cy="1160918"/>
          </a:xfrm>
          <a:prstGeom prst="rect">
            <a:avLst/>
          </a:prstGeom>
        </p:spPr>
      </p:pic>
      <p:sp>
        <p:nvSpPr>
          <p:cNvPr id="31" name="Date Placeholder 30">
            <a:extLst>
              <a:ext uri="{FF2B5EF4-FFF2-40B4-BE49-F238E27FC236}">
                <a16:creationId xmlns:a16="http://schemas.microsoft.com/office/drawing/2014/main" id="{EE465372-86B4-D8B2-F128-14E3C200B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ts val="2700"/>
              </a:lnSpc>
            </a:pPr>
            <a:r>
              <a:rPr lang="it-IT" b="1">
                <a:ea typeface="Titillium Web Bold" pitchFamily="34" charset="-122"/>
                <a:cs typeface="Titillium Web Bold" pitchFamily="34" charset="-120"/>
              </a:rPr>
              <a:t>Titolo Capitolo </a:t>
            </a:r>
            <a:r>
              <a:rPr lang="it-IT">
                <a:ea typeface="Titillium Web Bold" pitchFamily="34" charset="-122"/>
                <a:cs typeface="Titillium Web Bold" pitchFamily="34" charset="-120"/>
              </a:rPr>
              <a:t>- Titolo sottocapitolo</a:t>
            </a:r>
            <a:endParaRPr lang="en-US"/>
          </a:p>
        </p:txBody>
      </p:sp>
      <p:sp>
        <p:nvSpPr>
          <p:cNvPr id="32" name="Footer Placeholder 31">
            <a:extLst>
              <a:ext uri="{FF2B5EF4-FFF2-40B4-BE49-F238E27FC236}">
                <a16:creationId xmlns:a16="http://schemas.microsoft.com/office/drawing/2014/main" id="{19928B16-FDAD-A71D-B27A-E1D701189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>
              <a:lnSpc>
                <a:spcPts val="2700"/>
              </a:lnSpc>
            </a:pPr>
            <a:r>
              <a:rPr lang="en-US" b="1">
                <a:ea typeface="Titillium Web Bold" pitchFamily="34" charset="-122"/>
                <a:cs typeface="Titillium Web Bold" pitchFamily="34" charset="-120"/>
              </a:rPr>
              <a:t>INPS -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Titolo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della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Presentazione</a:t>
            </a:r>
            <a:endParaRPr lang="en-US"/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0FA5BD60-6364-6FE3-8710-32782986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B1CE7-D245-DD48-8BD0-A2EC0D09B93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61110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 cap 1">
    <p:bg>
      <p:bgPr>
        <a:solidFill>
          <a:srgbClr val="3170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9">
            <a:extLst>
              <a:ext uri="{FF2B5EF4-FFF2-40B4-BE49-F238E27FC236}">
                <a16:creationId xmlns:a16="http://schemas.microsoft.com/office/drawing/2014/main" id="{2C743684-6D41-BC17-037E-7E251B27DD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4542" y="3274180"/>
            <a:ext cx="11096432" cy="198913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>
              <a:lnSpc>
                <a:spcPts val="11250"/>
              </a:lnSpc>
              <a:defRPr>
                <a:solidFill>
                  <a:schemeClr val="bg1"/>
                </a:solidFill>
                <a:latin typeface="Titillium Web" pitchFamily="2" charset="77"/>
              </a:defRPr>
            </a:lvl1pPr>
          </a:lstStyle>
          <a:p>
            <a:pPr algn="l">
              <a:lnSpc>
                <a:spcPts val="7500"/>
              </a:lnSpc>
            </a:pPr>
            <a:r>
              <a:rPr lang="en-US" sz="7200" b="1" i="0" err="1">
                <a:solidFill>
                  <a:srgbClr val="FFFFFF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Titolo</a:t>
            </a:r>
            <a:r>
              <a:rPr lang="en-US" sz="7200" b="1" i="0">
                <a:solidFill>
                  <a:srgbClr val="FFFFFF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 del </a:t>
            </a:r>
            <a:r>
              <a:rPr lang="en-US" sz="7200" b="1" i="0" err="1">
                <a:solidFill>
                  <a:srgbClr val="FFFFFF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capitolo</a:t>
            </a:r>
            <a:r>
              <a:rPr lang="en-US" sz="7200" b="1" i="0">
                <a:solidFill>
                  <a:srgbClr val="FFFFFF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
</a:t>
            </a:r>
            <a:r>
              <a:rPr lang="en-US" sz="7200" b="1" i="0" err="1">
                <a:solidFill>
                  <a:srgbClr val="FFFFFF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su</a:t>
            </a:r>
            <a:r>
              <a:rPr lang="en-US" sz="7200" b="1" i="0">
                <a:solidFill>
                  <a:srgbClr val="FFFFFF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 </a:t>
            </a:r>
            <a:r>
              <a:rPr lang="en-US" sz="7200" b="1" i="0" err="1">
                <a:solidFill>
                  <a:srgbClr val="FFFFFF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più</a:t>
            </a:r>
            <a:r>
              <a:rPr lang="en-US" sz="7200" b="1" i="0">
                <a:solidFill>
                  <a:srgbClr val="FFFFFF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 </a:t>
            </a:r>
            <a:r>
              <a:rPr lang="en-US" sz="7200" b="1" i="0" err="1">
                <a:solidFill>
                  <a:srgbClr val="FFFFFF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righe</a:t>
            </a:r>
            <a:endParaRPr lang="en-US" sz="7200"/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99251071-D8C9-09A3-2D63-992AA33DAC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50880" y="2489159"/>
            <a:ext cx="8072121" cy="5548313"/>
          </a:xfrm>
        </p:spPr>
        <p:txBody>
          <a:bodyPr>
            <a:noAutofit/>
          </a:bodyPr>
          <a:lstStyle>
            <a:lvl1pPr>
              <a:defRPr sz="50003" b="0" i="0">
                <a:solidFill>
                  <a:schemeClr val="bg1"/>
                </a:solidFill>
                <a:latin typeface="Roboto Mono Light" pitchFamily="49" charset="0"/>
                <a:ea typeface="Roboto Mono Light" pitchFamily="49" charset="0"/>
              </a:defRPr>
            </a:lvl1pPr>
          </a:lstStyle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>
                <a:solidFill>
                  <a:srgbClr val="A0C1F8"/>
                </a:solidFill>
                <a:latin typeface="Roboto Mono Light" pitchFamily="34" charset="0"/>
                <a:ea typeface="Roboto Mono Light" pitchFamily="34" charset="-122"/>
                <a:cs typeface="Roboto Mono Light" pitchFamily="34" charset="-120"/>
              </a:rPr>
              <a:t>00</a:t>
            </a:r>
            <a:endParaRPr lang="en-US"/>
          </a:p>
        </p:txBody>
      </p:sp>
      <p:sp>
        <p:nvSpPr>
          <p:cNvPr id="9" name="Segnaposto piè di pagina 4">
            <a:extLst>
              <a:ext uri="{FF2B5EF4-FFF2-40B4-BE49-F238E27FC236}">
                <a16:creationId xmlns:a16="http://schemas.microsoft.com/office/drawing/2014/main" id="{987EFDA1-BC43-2A35-1729-A9DE99B7D2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51600" y="9086932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  <a:latin typeface="Titillium Web" pitchFamily="2" charset="77"/>
              </a:defRPr>
            </a:lvl1pPr>
          </a:lstStyle>
          <a:p>
            <a:pPr algn="l">
              <a:lnSpc>
                <a:spcPts val="2700"/>
              </a:lnSpc>
            </a:pPr>
            <a:endParaRPr lang="en-US"/>
          </a:p>
        </p:txBody>
      </p:sp>
      <p:pic>
        <p:nvPicPr>
          <p:cNvPr id="10" name="Image 1" descr="preencoded.png">
            <a:extLst>
              <a:ext uri="{FF2B5EF4-FFF2-40B4-BE49-F238E27FC236}">
                <a16:creationId xmlns:a16="http://schemas.microsoft.com/office/drawing/2014/main" id="{E3728070-086F-42C6-AC7D-C3AA82236F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6420012" y="518398"/>
            <a:ext cx="883664" cy="1440000"/>
          </a:xfrm>
          <a:prstGeom prst="rect">
            <a:avLst/>
          </a:prstGeom>
        </p:spPr>
      </p:pic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9BD1D7DE-133C-42EF-9DE8-CC21F496605F}"/>
              </a:ext>
            </a:extLst>
          </p:cNvPr>
          <p:cNvSpPr txBox="1">
            <a:spLocks/>
          </p:cNvSpPr>
          <p:nvPr userDrawn="1"/>
        </p:nvSpPr>
        <p:spPr>
          <a:xfrm>
            <a:off x="17040021" y="9623924"/>
            <a:ext cx="550797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800" b="1" i="0" kern="1200">
                <a:solidFill>
                  <a:srgbClr val="2F6DD5"/>
                </a:solidFill>
                <a:latin typeface="Titillium Web SemiBol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3B1CE7-D245-DD48-8BD0-A2EC0D09B938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1" name="Segnaposto numero diapositiva 5">
            <a:extLst>
              <a:ext uri="{FF2B5EF4-FFF2-40B4-BE49-F238E27FC236}">
                <a16:creationId xmlns:a16="http://schemas.microsoft.com/office/drawing/2014/main" id="{62F418CA-FD62-4366-9AE6-4AA915FBB25E}"/>
              </a:ext>
            </a:extLst>
          </p:cNvPr>
          <p:cNvSpPr txBox="1">
            <a:spLocks/>
          </p:cNvSpPr>
          <p:nvPr userDrawn="1"/>
        </p:nvSpPr>
        <p:spPr>
          <a:xfrm>
            <a:off x="16861919" y="9619900"/>
            <a:ext cx="550797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800" b="1" i="0" kern="1200">
                <a:solidFill>
                  <a:srgbClr val="2F6DD5"/>
                </a:solidFill>
                <a:latin typeface="Titillium Web SemiBol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3B1CE7-D245-DD48-8BD0-A2EC0D09B938}" type="slidenum">
              <a:rPr lang="it-IT" smtClean="0">
                <a:solidFill>
                  <a:schemeClr val="bg1"/>
                </a:solidFill>
              </a:rPr>
              <a:pPr/>
              <a:t>‹N›</a:t>
            </a:fld>
            <a:endParaRPr lang="it-IT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2199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chiusura blu">
    <p:bg>
      <p:bgPr>
        <a:solidFill>
          <a:srgbClr val="2F6D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BBC0526-F5B1-5165-5305-95D4906AB2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86600" y="6400585"/>
            <a:ext cx="4114800" cy="547688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Titillium Web" pitchFamily="2" charset="77"/>
              </a:defRPr>
            </a:lvl1pPr>
          </a:lstStyle>
          <a:p>
            <a:pPr>
              <a:lnSpc>
                <a:spcPts val="2850"/>
              </a:lnSpc>
            </a:pPr>
            <a:r>
              <a:rPr lang="en-US" b="1">
                <a:ea typeface="Titillium Web Bold" pitchFamily="34" charset="-122"/>
                <a:cs typeface="Titillium Web Bold" pitchFamily="34" charset="-120"/>
              </a:rPr>
              <a:t>INPS -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Titolo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della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Presentazione</a:t>
            </a:r>
            <a:endParaRPr lang="en-US"/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8CE7A36E-D99C-DB93-DFC5-85C23EFF129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46950" y="7014495"/>
            <a:ext cx="3594100" cy="519112"/>
          </a:xfrm>
        </p:spPr>
        <p:txBody>
          <a:bodyPr>
            <a:normAutofit/>
          </a:bodyPr>
          <a:lstStyle>
            <a:lvl1pPr algn="ctr">
              <a:defRPr sz="1800">
                <a:solidFill>
                  <a:srgbClr val="7BA9EC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it-IT"/>
              <a:t>Versione / data</a:t>
            </a:r>
          </a:p>
        </p:txBody>
      </p:sp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B7D2398E-C920-1BDC-FE41-82AA83E1F4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572500" y="4212194"/>
            <a:ext cx="1143000" cy="186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183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n. s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959C1A48-9A09-4E2B-9095-69D57D0437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040021" y="9623924"/>
            <a:ext cx="550797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 i="0">
                <a:solidFill>
                  <a:srgbClr val="2F6DD5"/>
                </a:solidFill>
                <a:latin typeface="Titillium Web SemiBold" pitchFamily="2" charset="77"/>
              </a:defRPr>
            </a:lvl1pPr>
          </a:lstStyle>
          <a:p>
            <a:fld id="{3E3B1CE7-D245-DD48-8BD0-A2EC0D09B938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6" name="Image 1">
            <a:extLst>
              <a:ext uri="{FF2B5EF4-FFF2-40B4-BE49-F238E27FC236}">
                <a16:creationId xmlns:a16="http://schemas.microsoft.com/office/drawing/2014/main" id="{C84A4410-BEA7-4646-BDC7-7B705820C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46400" y="520118"/>
            <a:ext cx="944418" cy="1160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1948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">
            <a:extLst>
              <a:ext uri="{FF2B5EF4-FFF2-40B4-BE49-F238E27FC236}">
                <a16:creationId xmlns:a16="http://schemas.microsoft.com/office/drawing/2014/main" id="{EBEF0A7E-F25C-E120-B516-EDAC3D5C9C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46400" y="520120"/>
            <a:ext cx="944418" cy="1160918"/>
          </a:xfrm>
          <a:prstGeom prst="rect">
            <a:avLst/>
          </a:prstGeom>
        </p:spPr>
      </p:pic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175D4F11-658C-4167-98DB-1BA989CF1991}"/>
              </a:ext>
            </a:extLst>
          </p:cNvPr>
          <p:cNvSpPr txBox="1">
            <a:spLocks/>
          </p:cNvSpPr>
          <p:nvPr userDrawn="1"/>
        </p:nvSpPr>
        <p:spPr>
          <a:xfrm>
            <a:off x="17040021" y="9623924"/>
            <a:ext cx="550797" cy="547688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800" b="1" i="0" kern="1200">
                <a:solidFill>
                  <a:srgbClr val="2F6DD5"/>
                </a:solidFill>
                <a:latin typeface="Titillium Web SemiBol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3B1CE7-D245-DD48-8BD0-A2EC0D09B938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5" name="Segnaposto titolo 15">
            <a:extLst>
              <a:ext uri="{FF2B5EF4-FFF2-40B4-BE49-F238E27FC236}">
                <a16:creationId xmlns:a16="http://schemas.microsoft.com/office/drawing/2014/main" id="{B1F991ED-BF74-410C-AA38-30BA3CE45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600" y="370800"/>
            <a:ext cx="15443196" cy="714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b="1" i="0">
                <a:latin typeface="Titillium Web" pitchFamily="2" charset="77"/>
              </a:defRPr>
            </a:lvl1pPr>
          </a:lstStyle>
          <a:p>
            <a:r>
              <a:rPr lang="it-IT"/>
              <a:t>Titolo</a:t>
            </a:r>
          </a:p>
        </p:txBody>
      </p:sp>
    </p:spTree>
    <p:extLst>
      <p:ext uri="{BB962C8B-B14F-4D97-AF65-F5344CB8AC3E}">
        <p14:creationId xmlns:p14="http://schemas.microsoft.com/office/powerpoint/2010/main" val="38664649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CAEE63-F652-B6F4-A62D-8DA767A10F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F2FC1DD-4A95-9555-2D03-C1971F6B42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B30B8BC-EC1C-D0D1-40F2-DB45F05D0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89A83-FB38-F44E-A2A4-2721519C0C26}" type="datetimeFigureOut">
              <a:rPr lang="it-IT" smtClean="0"/>
              <a:t>17/11/2023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C895481-FE18-A2E0-B3BB-D3937D2CE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127E5B5-B7CC-DA1E-E9BF-59FF28195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0119D-B036-7045-A754-D0A9301BDA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39444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B04E62-C617-40C0-9470-77A4E87291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7490119" y="9085428"/>
            <a:ext cx="550797" cy="547688"/>
          </a:xfrm>
        </p:spPr>
        <p:txBody>
          <a:bodyPr/>
          <a:lstStyle/>
          <a:p>
            <a:fld id="{3E3B1CE7-D245-DD48-8BD0-A2EC0D09B93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13796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">
            <a:extLst>
              <a:ext uri="{FF2B5EF4-FFF2-40B4-BE49-F238E27FC236}">
                <a16:creationId xmlns:a16="http://schemas.microsoft.com/office/drawing/2014/main" id="{EBEF0A7E-F25C-E120-B516-EDAC3D5C9C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46400" y="520120"/>
            <a:ext cx="944418" cy="1160918"/>
          </a:xfrm>
          <a:prstGeom prst="rect">
            <a:avLst/>
          </a:prstGeom>
        </p:spPr>
      </p:pic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175D4F11-658C-4167-98DB-1BA989CF1991}"/>
              </a:ext>
            </a:extLst>
          </p:cNvPr>
          <p:cNvSpPr txBox="1">
            <a:spLocks/>
          </p:cNvSpPr>
          <p:nvPr userDrawn="1"/>
        </p:nvSpPr>
        <p:spPr>
          <a:xfrm>
            <a:off x="17040021" y="9623924"/>
            <a:ext cx="550797" cy="547688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800" b="1" i="0" kern="1200">
                <a:solidFill>
                  <a:srgbClr val="2F6DD5"/>
                </a:solidFill>
                <a:latin typeface="Titillium Web SemiBol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3B1CE7-D245-DD48-8BD0-A2EC0D09B93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4028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capito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">
            <a:extLst>
              <a:ext uri="{FF2B5EF4-FFF2-40B4-BE49-F238E27FC236}">
                <a16:creationId xmlns:a16="http://schemas.microsoft.com/office/drawing/2014/main" id="{92893230-DBE5-3D42-EA25-629AEC2F59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46400" y="520118"/>
            <a:ext cx="944418" cy="1160918"/>
          </a:xfrm>
          <a:prstGeom prst="rect">
            <a:avLst/>
          </a:prstGeom>
        </p:spPr>
      </p:pic>
      <p:sp>
        <p:nvSpPr>
          <p:cNvPr id="3" name="Segnaposto titolo 9">
            <a:extLst>
              <a:ext uri="{FF2B5EF4-FFF2-40B4-BE49-F238E27FC236}">
                <a16:creationId xmlns:a16="http://schemas.microsoft.com/office/drawing/2014/main" id="{2C743684-6D41-BC17-037E-7E251B27DD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4540" y="3274178"/>
            <a:ext cx="11096431" cy="198913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>
                <a:solidFill>
                  <a:srgbClr val="2F6DD5"/>
                </a:solidFill>
                <a:latin typeface="Titillium Web" pitchFamily="2" charset="77"/>
              </a:defRPr>
            </a:lvl1pPr>
          </a:lstStyle>
          <a:p>
            <a:pPr algn="l">
              <a:lnSpc>
                <a:spcPts val="7500"/>
              </a:lnSpc>
            </a:pPr>
            <a:r>
              <a:rPr lang="en-US" sz="7200" b="1" i="0" err="1">
                <a:solidFill>
                  <a:srgbClr val="FFFFFF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Titolo</a:t>
            </a:r>
            <a:r>
              <a:rPr lang="en-US" sz="7200" b="1" i="0">
                <a:solidFill>
                  <a:srgbClr val="FFFFFF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 del </a:t>
            </a:r>
            <a:r>
              <a:rPr lang="en-US" sz="7200" b="1" i="0" err="1">
                <a:solidFill>
                  <a:srgbClr val="FFFFFF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capitolo</a:t>
            </a:r>
            <a:r>
              <a:rPr lang="en-US" sz="7200" b="1" i="0">
                <a:solidFill>
                  <a:srgbClr val="FFFFFF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
</a:t>
            </a:r>
            <a:r>
              <a:rPr lang="en-US" sz="7200" b="1" i="0" err="1">
                <a:solidFill>
                  <a:srgbClr val="FFFFFF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su</a:t>
            </a:r>
            <a:r>
              <a:rPr lang="en-US" sz="7200" b="1" i="0">
                <a:solidFill>
                  <a:srgbClr val="FFFFFF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 </a:t>
            </a:r>
            <a:r>
              <a:rPr lang="en-US" sz="7200" b="1" i="0" err="1">
                <a:solidFill>
                  <a:srgbClr val="FFFFFF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più</a:t>
            </a:r>
            <a:r>
              <a:rPr lang="en-US" sz="7200" b="1" i="0">
                <a:solidFill>
                  <a:srgbClr val="FFFFFF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 </a:t>
            </a:r>
            <a:r>
              <a:rPr lang="en-US" sz="7200" b="1" i="0" err="1">
                <a:solidFill>
                  <a:srgbClr val="FFFFFF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righe</a:t>
            </a:r>
            <a:endParaRPr lang="en-US" sz="7200"/>
          </a:p>
        </p:txBody>
      </p:sp>
      <p:sp>
        <p:nvSpPr>
          <p:cNvPr id="14" name="Segnaposto testo 13">
            <a:extLst>
              <a:ext uri="{FF2B5EF4-FFF2-40B4-BE49-F238E27FC236}">
                <a16:creationId xmlns:a16="http://schemas.microsoft.com/office/drawing/2014/main" id="{106E9F24-A033-8A45-EED1-101986DD227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74800" y="5527675"/>
            <a:ext cx="6122988" cy="1076325"/>
          </a:xfrm>
        </p:spPr>
        <p:txBody>
          <a:bodyPr>
            <a:noAutofit/>
          </a:bodyPr>
          <a:lstStyle>
            <a:lvl1pPr>
              <a:defRPr lang="en-US" sz="1800" kern="1200" dirty="0">
                <a:solidFill>
                  <a:srgbClr val="2F6DD5"/>
                </a:solidFill>
                <a:latin typeface="Titillium Web" pitchFamily="2" charset="77"/>
                <a:ea typeface="Titillium Web Bold" pitchFamily="34" charset="-122"/>
                <a:cs typeface="Titillium Web Bold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000" b="0" i="0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Sed </a:t>
            </a:r>
            <a:r>
              <a:rPr lang="en-US" sz="2000" b="0" i="0" err="1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ut</a:t>
            </a:r>
            <a:r>
              <a:rPr lang="en-US" sz="2000" b="0" i="0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 </a:t>
            </a:r>
            <a:r>
              <a:rPr lang="en-US" sz="2000" b="0" i="0" err="1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perspiciatis</a:t>
            </a:r>
            <a:r>
              <a:rPr lang="en-US" sz="2000" b="0" i="0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 </a:t>
            </a:r>
            <a:r>
              <a:rPr lang="en-US" sz="2000" b="0" i="0" err="1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unde</a:t>
            </a:r>
            <a:r>
              <a:rPr lang="en-US" sz="2000" b="0" i="0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 </a:t>
            </a:r>
            <a:r>
              <a:rPr lang="en-US" sz="2000" b="0" i="0" err="1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omnis</a:t>
            </a:r>
            <a:r>
              <a:rPr lang="en-US" sz="2000" b="0" i="0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 </a:t>
            </a:r>
            <a:r>
              <a:rPr lang="en-US" sz="2000" b="0" i="0" err="1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iste</a:t>
            </a:r>
            <a:r>
              <a:rPr lang="en-US" sz="2000" b="0" i="0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 </a:t>
            </a:r>
            <a:r>
              <a:rPr lang="en-US" sz="2000" b="0" i="0" err="1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natus</a:t>
            </a:r>
            <a:r>
              <a:rPr lang="en-US" sz="2000" b="0" i="0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 error sit </a:t>
            </a:r>
            <a:r>
              <a:rPr lang="en-US" sz="2000" b="0" i="0" err="1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voluptatem</a:t>
            </a:r>
            <a:r>
              <a:rPr lang="en-US" sz="2000" b="0" i="0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 </a:t>
            </a:r>
            <a:r>
              <a:rPr lang="en-US" sz="2000" b="0" i="0" err="1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accusantium</a:t>
            </a:r>
            <a:r>
              <a:rPr lang="en-US" sz="2000" b="0" i="0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 </a:t>
            </a:r>
            <a:r>
              <a:rPr lang="en-US" sz="2000" b="0" i="0" err="1">
                <a:solidFill>
                  <a:srgbClr val="66E8F9"/>
                </a:solidFill>
                <a:latin typeface="Lora Regular" pitchFamily="34" charset="0"/>
                <a:ea typeface="Lora Regular" pitchFamily="34" charset="-122"/>
                <a:cs typeface="Lora Regular" pitchFamily="34" charset="-120"/>
              </a:rPr>
              <a:t>doloremque</a:t>
            </a:r>
            <a:endParaRPr lang="en-US" sz="2000"/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99251071-D8C9-09A3-2D63-992AA33DAC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50880" y="2489159"/>
            <a:ext cx="8072121" cy="5548312"/>
          </a:xfrm>
        </p:spPr>
        <p:txBody>
          <a:bodyPr>
            <a:noAutofit/>
          </a:bodyPr>
          <a:lstStyle>
            <a:lvl1pPr>
              <a:defRPr sz="50000" b="0" i="0">
                <a:solidFill>
                  <a:srgbClr val="DBE4F7"/>
                </a:solidFill>
                <a:latin typeface="Roboto Mono Light" pitchFamily="49" charset="0"/>
                <a:ea typeface="Roboto Mono Light" pitchFamily="49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>
                <a:solidFill>
                  <a:srgbClr val="A0C1F8"/>
                </a:solidFill>
                <a:latin typeface="Roboto Mono Light" pitchFamily="34" charset="0"/>
                <a:ea typeface="Roboto Mono Light" pitchFamily="34" charset="-122"/>
                <a:cs typeface="Roboto Mono Light" pitchFamily="34" charset="-120"/>
              </a:rPr>
              <a:t>00</a:t>
            </a:r>
            <a:endParaRPr lang="en-US"/>
          </a:p>
        </p:txBody>
      </p:sp>
      <p:sp>
        <p:nvSpPr>
          <p:cNvPr id="8" name="Segnaposto numero diapositiva 5">
            <a:extLst>
              <a:ext uri="{FF2B5EF4-FFF2-40B4-BE49-F238E27FC236}">
                <a16:creationId xmlns:a16="http://schemas.microsoft.com/office/drawing/2014/main" id="{0907659C-A062-F530-AEA5-73D7205916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7079" y="9085428"/>
            <a:ext cx="550797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 i="0">
                <a:solidFill>
                  <a:srgbClr val="2F6DD5"/>
                </a:solidFill>
                <a:latin typeface="Titillium Web SemiBold" pitchFamily="2" charset="77"/>
              </a:defRPr>
            </a:lvl1pPr>
          </a:lstStyle>
          <a:p>
            <a:fld id="{3E3B1CE7-D245-DD48-8BD0-A2EC0D09B93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1524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chiusura bianc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BBC0526-F5B1-5165-5305-95D4906AB2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86600" y="6400585"/>
            <a:ext cx="4114800" cy="547688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2F6DD5"/>
                </a:solidFill>
                <a:latin typeface="Titillium Web" pitchFamily="2" charset="77"/>
              </a:defRPr>
            </a:lvl1pPr>
          </a:lstStyle>
          <a:p>
            <a:pPr>
              <a:lnSpc>
                <a:spcPts val="2850"/>
              </a:lnSpc>
            </a:pPr>
            <a:r>
              <a:rPr lang="en-US" b="1">
                <a:ea typeface="Titillium Web Bold" pitchFamily="34" charset="-122"/>
                <a:cs typeface="Titillium Web Bold" pitchFamily="34" charset="-120"/>
              </a:rPr>
              <a:t>INPS -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Titolo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della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Presentazione</a:t>
            </a:r>
            <a:endParaRPr lang="en-US"/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8CE7A36E-D99C-DB93-DFC5-85C23EFF129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46950" y="7014495"/>
            <a:ext cx="3594100" cy="519112"/>
          </a:xfrm>
        </p:spPr>
        <p:txBody>
          <a:bodyPr>
            <a:normAutofit/>
          </a:bodyPr>
          <a:lstStyle>
            <a:lvl1pPr algn="ctr">
              <a:defRPr sz="1800">
                <a:solidFill>
                  <a:srgbClr val="7BA9EC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it-IT"/>
              <a:t>Versione / data</a:t>
            </a:r>
          </a:p>
        </p:txBody>
      </p:sp>
      <p:pic>
        <p:nvPicPr>
          <p:cNvPr id="5" name="Image 0" descr="preencoded.png">
            <a:extLst>
              <a:ext uri="{FF2B5EF4-FFF2-40B4-BE49-F238E27FC236}">
                <a16:creationId xmlns:a16="http://schemas.microsoft.com/office/drawing/2014/main" id="{E65B4E3E-6F3F-DA3B-71B2-42D8BD347D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569828" y="4270990"/>
            <a:ext cx="1143000" cy="180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61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chiusura blu">
    <p:bg>
      <p:bgPr>
        <a:solidFill>
          <a:srgbClr val="2F6D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BBC0526-F5B1-5165-5305-95D4906AB2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86600" y="6400585"/>
            <a:ext cx="4114800" cy="547688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Titillium Web" pitchFamily="2" charset="77"/>
              </a:defRPr>
            </a:lvl1pPr>
          </a:lstStyle>
          <a:p>
            <a:pPr>
              <a:lnSpc>
                <a:spcPts val="2850"/>
              </a:lnSpc>
            </a:pPr>
            <a:r>
              <a:rPr lang="en-US" b="1">
                <a:ea typeface="Titillium Web Bold" pitchFamily="34" charset="-122"/>
                <a:cs typeface="Titillium Web Bold" pitchFamily="34" charset="-120"/>
              </a:rPr>
              <a:t>INPS -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Titolo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della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Presentazione</a:t>
            </a:r>
            <a:endParaRPr lang="en-US"/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8CE7A36E-D99C-DB93-DFC5-85C23EFF129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46950" y="7014495"/>
            <a:ext cx="3594100" cy="519112"/>
          </a:xfrm>
        </p:spPr>
        <p:txBody>
          <a:bodyPr>
            <a:normAutofit/>
          </a:bodyPr>
          <a:lstStyle>
            <a:lvl1pPr algn="ctr">
              <a:defRPr sz="1800">
                <a:solidFill>
                  <a:srgbClr val="7BA9EC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it-IT"/>
              <a:t>Versione / data</a:t>
            </a:r>
          </a:p>
        </p:txBody>
      </p:sp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B7D2398E-C920-1BDC-FE41-82AA83E1F4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572500" y="4212194"/>
            <a:ext cx="1143000" cy="186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553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egnaposto testo 24">
            <a:extLst>
              <a:ext uri="{FF2B5EF4-FFF2-40B4-BE49-F238E27FC236}">
                <a16:creationId xmlns:a16="http://schemas.microsoft.com/office/drawing/2014/main" id="{F714B97A-D13A-8901-AB34-97DB1023B2B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15100" y="3505743"/>
            <a:ext cx="1614216" cy="1307101"/>
          </a:xfrm>
          <a:prstGeom prst="rect">
            <a:avLst/>
          </a:prstGeom>
        </p:spPr>
        <p:txBody>
          <a:bodyPr/>
          <a:lstStyle>
            <a:lvl1pPr>
              <a:defRPr sz="8800">
                <a:solidFill>
                  <a:srgbClr val="E5EFFC"/>
                </a:solidFill>
                <a:latin typeface="Roboto Mono" pitchFamily="49" charset="0"/>
                <a:ea typeface="Roboto Mono" pitchFamily="49" charset="0"/>
              </a:defRPr>
            </a:lvl1pPr>
          </a:lstStyle>
          <a:p>
            <a:pPr lvl="0"/>
            <a:r>
              <a:rPr lang="it-IT"/>
              <a:t>01</a:t>
            </a:r>
          </a:p>
        </p:txBody>
      </p:sp>
      <p:sp>
        <p:nvSpPr>
          <p:cNvPr id="7" name="Segnaposto titolo 15">
            <a:extLst>
              <a:ext uri="{FF2B5EF4-FFF2-40B4-BE49-F238E27FC236}">
                <a16:creationId xmlns:a16="http://schemas.microsoft.com/office/drawing/2014/main" id="{425D625C-B7F5-459F-B4BD-711BB3EAB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1285" y="2267589"/>
            <a:ext cx="15773400" cy="714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b="1" i="0">
                <a:latin typeface="Titillium Web" pitchFamily="2" charset="77"/>
              </a:defRPr>
            </a:lvl1pPr>
          </a:lstStyle>
          <a:p>
            <a:r>
              <a:rPr lang="it-IT"/>
              <a:t>Titolo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F1FEA538-8F66-91B6-776A-1BF37B1F58B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48834" y="4418332"/>
            <a:ext cx="3627437" cy="348219"/>
          </a:xfrm>
          <a:prstGeom prst="rect">
            <a:avLst/>
          </a:prstGeom>
        </p:spPr>
        <p:txBody>
          <a:bodyPr/>
          <a:lstStyle>
            <a:lvl1pPr>
              <a:defRPr lang="en-US" b="1" i="0" dirty="0">
                <a:solidFill>
                  <a:srgbClr val="2F6DD5"/>
                </a:solidFill>
                <a:latin typeface="Titillium Web" pitchFamily="2" charset="77"/>
              </a:defRPr>
            </a:lvl1pPr>
          </a:lstStyle>
          <a:p>
            <a:pPr algn="l">
              <a:lnSpc>
                <a:spcPts val="2640"/>
              </a:lnSpc>
            </a:pPr>
            <a:r>
              <a:rPr lang="en-US" sz="2400" b="1" i="0" err="1">
                <a:solidFill>
                  <a:srgbClr val="2F6DD5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Capitolo</a:t>
            </a:r>
            <a:endParaRPr lang="en-US" sz="2400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32A2A72D-F636-BE89-EF78-D95471BA9D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48834" y="4980627"/>
            <a:ext cx="3199416" cy="1342349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2F6DD5"/>
              </a:buClr>
              <a:buFont typeface="Arial" panose="020B0604020202020204" pitchFamily="34" charset="0"/>
              <a:buChar char="•"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</a:lstStyle>
          <a:p>
            <a:pPr lvl="0"/>
            <a:r>
              <a:rPr lang="it-IT"/>
              <a:t>Secondo livello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/>
              <a:t>Secondo livello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/>
              <a:t>Secondo livello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/>
              <a:t>Secondo livello</a:t>
            </a:r>
          </a:p>
        </p:txBody>
      </p:sp>
      <p:sp>
        <p:nvSpPr>
          <p:cNvPr id="14" name="Segnaposto testo 13">
            <a:extLst>
              <a:ext uri="{FF2B5EF4-FFF2-40B4-BE49-F238E27FC236}">
                <a16:creationId xmlns:a16="http://schemas.microsoft.com/office/drawing/2014/main" id="{DE46D504-4CEA-3953-2A2F-03926F9EB4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58934" y="4999406"/>
            <a:ext cx="389316" cy="1343025"/>
          </a:xfrm>
          <a:prstGeom prst="rect">
            <a:avLst/>
          </a:prstGeom>
        </p:spPr>
        <p:txBody>
          <a:bodyPr/>
          <a:lstStyle>
            <a:lvl1pPr algn="r">
              <a:lnSpc>
                <a:spcPts val="2200"/>
              </a:lnSpc>
              <a:defRPr sz="2000"/>
            </a:lvl1pPr>
            <a:lvl2pPr marL="457200" indent="0">
              <a:buFont typeface="Arial" panose="020B0604020202020204" pitchFamily="34" charset="0"/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/>
            </a:lvl5pPr>
          </a:lstStyle>
          <a:p>
            <a:pPr lvl="0"/>
            <a:r>
              <a:rPr lang="it-IT"/>
              <a:t>1</a:t>
            </a:r>
          </a:p>
          <a:p>
            <a:pPr lvl="0"/>
            <a:r>
              <a:rPr lang="it-IT"/>
              <a:t>2</a:t>
            </a:r>
          </a:p>
          <a:p>
            <a:pPr lvl="0"/>
            <a:r>
              <a:rPr lang="it-IT"/>
              <a:t>3</a:t>
            </a:r>
          </a:p>
          <a:p>
            <a:pPr lvl="0"/>
            <a:r>
              <a:rPr lang="it-IT"/>
              <a:t>4</a:t>
            </a:r>
          </a:p>
        </p:txBody>
      </p:sp>
      <p:sp>
        <p:nvSpPr>
          <p:cNvPr id="28" name="Segnaposto testo 24">
            <a:extLst>
              <a:ext uri="{FF2B5EF4-FFF2-40B4-BE49-F238E27FC236}">
                <a16:creationId xmlns:a16="http://schemas.microsoft.com/office/drawing/2014/main" id="{EA5051EF-DE62-F701-A1EB-8145D92FBA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60776" y="3505743"/>
            <a:ext cx="1614216" cy="1307101"/>
          </a:xfrm>
          <a:prstGeom prst="rect">
            <a:avLst/>
          </a:prstGeom>
        </p:spPr>
        <p:txBody>
          <a:bodyPr/>
          <a:lstStyle>
            <a:lvl1pPr>
              <a:defRPr sz="8800">
                <a:solidFill>
                  <a:srgbClr val="E5EFFC"/>
                </a:solidFill>
                <a:latin typeface="Roboto Mono" pitchFamily="49" charset="0"/>
                <a:ea typeface="Roboto Mono" pitchFamily="49" charset="0"/>
              </a:defRPr>
            </a:lvl1pPr>
          </a:lstStyle>
          <a:p>
            <a:pPr lvl="0"/>
            <a:r>
              <a:rPr lang="it-IT"/>
              <a:t>02</a:t>
            </a:r>
          </a:p>
        </p:txBody>
      </p:sp>
      <p:sp>
        <p:nvSpPr>
          <p:cNvPr id="29" name="Segnaposto testo 9">
            <a:extLst>
              <a:ext uri="{FF2B5EF4-FFF2-40B4-BE49-F238E27FC236}">
                <a16:creationId xmlns:a16="http://schemas.microsoft.com/office/drawing/2014/main" id="{3D684E00-76A8-F485-571B-958006CA0C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94510" y="4418332"/>
            <a:ext cx="3627437" cy="348219"/>
          </a:xfrm>
          <a:prstGeom prst="rect">
            <a:avLst/>
          </a:prstGeom>
        </p:spPr>
        <p:txBody>
          <a:bodyPr/>
          <a:lstStyle>
            <a:lvl1pPr>
              <a:defRPr lang="en-US" b="1" i="0" dirty="0">
                <a:solidFill>
                  <a:srgbClr val="2F6DD5"/>
                </a:solidFill>
                <a:latin typeface="Titillium Web" pitchFamily="2" charset="77"/>
              </a:defRPr>
            </a:lvl1pPr>
          </a:lstStyle>
          <a:p>
            <a:pPr algn="l">
              <a:lnSpc>
                <a:spcPts val="2640"/>
              </a:lnSpc>
            </a:pPr>
            <a:r>
              <a:rPr lang="en-US" sz="2400" b="1" i="0" err="1">
                <a:solidFill>
                  <a:srgbClr val="2F6DD5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Capitolo</a:t>
            </a:r>
            <a:endParaRPr lang="en-US" sz="2400"/>
          </a:p>
        </p:txBody>
      </p:sp>
      <p:sp>
        <p:nvSpPr>
          <p:cNvPr id="36" name="Segnaposto testo 24">
            <a:extLst>
              <a:ext uri="{FF2B5EF4-FFF2-40B4-BE49-F238E27FC236}">
                <a16:creationId xmlns:a16="http://schemas.microsoft.com/office/drawing/2014/main" id="{89388E58-7A83-BE19-1DEA-1611FCEFCF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859249" y="3539926"/>
            <a:ext cx="1614216" cy="1307101"/>
          </a:xfrm>
          <a:prstGeom prst="rect">
            <a:avLst/>
          </a:prstGeom>
        </p:spPr>
        <p:txBody>
          <a:bodyPr/>
          <a:lstStyle>
            <a:lvl1pPr>
              <a:defRPr sz="8800">
                <a:solidFill>
                  <a:srgbClr val="E5EFFC"/>
                </a:solidFill>
                <a:latin typeface="Roboto Mono" pitchFamily="49" charset="0"/>
                <a:ea typeface="Roboto Mono" pitchFamily="49" charset="0"/>
              </a:defRPr>
            </a:lvl1pPr>
          </a:lstStyle>
          <a:p>
            <a:pPr lvl="0"/>
            <a:r>
              <a:rPr lang="it-IT"/>
              <a:t>03</a:t>
            </a:r>
          </a:p>
        </p:txBody>
      </p:sp>
      <p:sp>
        <p:nvSpPr>
          <p:cNvPr id="37" name="Segnaposto testo 9">
            <a:extLst>
              <a:ext uri="{FF2B5EF4-FFF2-40B4-BE49-F238E27FC236}">
                <a16:creationId xmlns:a16="http://schemas.microsoft.com/office/drawing/2014/main" id="{E071DBF1-730C-AC71-2780-922A7FB146D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492983" y="4452515"/>
            <a:ext cx="3627437" cy="348219"/>
          </a:xfrm>
          <a:prstGeom prst="rect">
            <a:avLst/>
          </a:prstGeom>
        </p:spPr>
        <p:txBody>
          <a:bodyPr/>
          <a:lstStyle>
            <a:lvl1pPr>
              <a:defRPr lang="en-US" b="1" i="0" dirty="0">
                <a:solidFill>
                  <a:srgbClr val="2F6DD5"/>
                </a:solidFill>
                <a:latin typeface="Titillium Web" pitchFamily="2" charset="77"/>
              </a:defRPr>
            </a:lvl1pPr>
          </a:lstStyle>
          <a:p>
            <a:pPr algn="l">
              <a:lnSpc>
                <a:spcPts val="2640"/>
              </a:lnSpc>
            </a:pPr>
            <a:r>
              <a:rPr lang="en-US" sz="2400" b="1" i="0" err="1">
                <a:solidFill>
                  <a:srgbClr val="2F6DD5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Capitolo</a:t>
            </a:r>
            <a:endParaRPr lang="en-US" sz="2400"/>
          </a:p>
        </p:txBody>
      </p:sp>
      <p:sp>
        <p:nvSpPr>
          <p:cNvPr id="6" name="Segnaposto testo 11">
            <a:extLst>
              <a:ext uri="{FF2B5EF4-FFF2-40B4-BE49-F238E27FC236}">
                <a16:creationId xmlns:a16="http://schemas.microsoft.com/office/drawing/2014/main" id="{8753FFB5-0157-5690-97A2-47A86D9E87F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156815" y="4980627"/>
            <a:ext cx="3199416" cy="1342349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2F6DD5"/>
              </a:buClr>
              <a:buFont typeface="Arial" panose="020B0604020202020204" pitchFamily="34" charset="0"/>
              <a:buChar char="•"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</a:lstStyle>
          <a:p>
            <a:pPr lvl="0"/>
            <a:r>
              <a:rPr lang="it-IT"/>
              <a:t>Secondo livello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/>
              <a:t>Secondo livello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/>
              <a:t>Secondo livello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/>
              <a:t>Secondo livello</a:t>
            </a:r>
          </a:p>
        </p:txBody>
      </p:sp>
      <p:sp>
        <p:nvSpPr>
          <p:cNvPr id="8" name="Segnaposto testo 13">
            <a:extLst>
              <a:ext uri="{FF2B5EF4-FFF2-40B4-BE49-F238E27FC236}">
                <a16:creationId xmlns:a16="http://schemas.microsoft.com/office/drawing/2014/main" id="{838AD9D3-B60C-E087-911B-819C5082FD2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966915" y="4999406"/>
            <a:ext cx="389316" cy="1343025"/>
          </a:xfrm>
          <a:prstGeom prst="rect">
            <a:avLst/>
          </a:prstGeom>
        </p:spPr>
        <p:txBody>
          <a:bodyPr/>
          <a:lstStyle>
            <a:lvl1pPr algn="r">
              <a:lnSpc>
                <a:spcPts val="2200"/>
              </a:lnSpc>
              <a:defRPr sz="2000"/>
            </a:lvl1pPr>
            <a:lvl2pPr marL="457200" indent="0">
              <a:buFont typeface="Arial" panose="020B0604020202020204" pitchFamily="34" charset="0"/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/>
            </a:lvl5pPr>
          </a:lstStyle>
          <a:p>
            <a:pPr lvl="0"/>
            <a:r>
              <a:rPr lang="it-IT"/>
              <a:t>1</a:t>
            </a:r>
          </a:p>
          <a:p>
            <a:pPr lvl="0"/>
            <a:r>
              <a:rPr lang="it-IT"/>
              <a:t>2</a:t>
            </a:r>
          </a:p>
          <a:p>
            <a:pPr lvl="0"/>
            <a:r>
              <a:rPr lang="it-IT"/>
              <a:t>3</a:t>
            </a:r>
          </a:p>
          <a:p>
            <a:pPr lvl="0"/>
            <a:r>
              <a:rPr lang="it-IT"/>
              <a:t>4</a:t>
            </a:r>
          </a:p>
        </p:txBody>
      </p:sp>
      <p:sp>
        <p:nvSpPr>
          <p:cNvPr id="9" name="Segnaposto testo 11">
            <a:extLst>
              <a:ext uri="{FF2B5EF4-FFF2-40B4-BE49-F238E27FC236}">
                <a16:creationId xmlns:a16="http://schemas.microsoft.com/office/drawing/2014/main" id="{F2D65DE3-A7DD-7C20-D44C-40DC867E62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2464798" y="4980627"/>
            <a:ext cx="3199416" cy="1342349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2F6DD5"/>
              </a:buClr>
              <a:buFont typeface="Arial" panose="020B0604020202020204" pitchFamily="34" charset="0"/>
              <a:buChar char="•"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</a:lstStyle>
          <a:p>
            <a:pPr lvl="0"/>
            <a:r>
              <a:rPr lang="it-IT"/>
              <a:t>Secondo livello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/>
              <a:t>Secondo livello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/>
              <a:t>Secondo livello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/>
              <a:t>Secondo livello</a:t>
            </a:r>
          </a:p>
        </p:txBody>
      </p:sp>
      <p:sp>
        <p:nvSpPr>
          <p:cNvPr id="11" name="Segnaposto testo 13">
            <a:extLst>
              <a:ext uri="{FF2B5EF4-FFF2-40B4-BE49-F238E27FC236}">
                <a16:creationId xmlns:a16="http://schemas.microsoft.com/office/drawing/2014/main" id="{0EFCDBB4-9361-849B-70BC-F6CC911F0BE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274898" y="4999406"/>
            <a:ext cx="389316" cy="1343025"/>
          </a:xfrm>
          <a:prstGeom prst="rect">
            <a:avLst/>
          </a:prstGeom>
        </p:spPr>
        <p:txBody>
          <a:bodyPr/>
          <a:lstStyle>
            <a:lvl1pPr algn="r">
              <a:lnSpc>
                <a:spcPts val="2200"/>
              </a:lnSpc>
              <a:defRPr sz="2000"/>
            </a:lvl1pPr>
            <a:lvl2pPr marL="457200" indent="0">
              <a:buFont typeface="Arial" panose="020B0604020202020204" pitchFamily="34" charset="0"/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/>
            </a:lvl5pPr>
          </a:lstStyle>
          <a:p>
            <a:pPr lvl="0"/>
            <a:r>
              <a:rPr lang="it-IT"/>
              <a:t>1</a:t>
            </a:r>
          </a:p>
          <a:p>
            <a:pPr lvl="0"/>
            <a:r>
              <a:rPr lang="it-IT"/>
              <a:t>2</a:t>
            </a:r>
          </a:p>
          <a:p>
            <a:pPr lvl="0"/>
            <a:r>
              <a:rPr lang="it-IT"/>
              <a:t>3</a:t>
            </a:r>
          </a:p>
          <a:p>
            <a:pPr lvl="0"/>
            <a:r>
              <a:rPr lang="it-IT"/>
              <a:t>4</a:t>
            </a:r>
          </a:p>
        </p:txBody>
      </p:sp>
      <p:pic>
        <p:nvPicPr>
          <p:cNvPr id="13" name="Image 1">
            <a:extLst>
              <a:ext uri="{FF2B5EF4-FFF2-40B4-BE49-F238E27FC236}">
                <a16:creationId xmlns:a16="http://schemas.microsoft.com/office/drawing/2014/main" id="{EBEF0A7E-F25C-E120-B516-EDAC3D5C9C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46400" y="520118"/>
            <a:ext cx="944418" cy="1160918"/>
          </a:xfrm>
          <a:prstGeom prst="rect">
            <a:avLst/>
          </a:prstGeom>
        </p:spPr>
      </p:pic>
      <p:sp>
        <p:nvSpPr>
          <p:cNvPr id="18" name="Segnaposto numero diapositiva 5">
            <a:extLst>
              <a:ext uri="{FF2B5EF4-FFF2-40B4-BE49-F238E27FC236}">
                <a16:creationId xmlns:a16="http://schemas.microsoft.com/office/drawing/2014/main" id="{133AC24A-4136-47F5-A683-1950B127220D}"/>
              </a:ext>
            </a:extLst>
          </p:cNvPr>
          <p:cNvSpPr txBox="1">
            <a:spLocks/>
          </p:cNvSpPr>
          <p:nvPr userDrawn="1"/>
        </p:nvSpPr>
        <p:spPr>
          <a:xfrm>
            <a:off x="17040021" y="9623924"/>
            <a:ext cx="550797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800" b="1" i="0" kern="1200">
                <a:solidFill>
                  <a:srgbClr val="2F6DD5"/>
                </a:solidFill>
                <a:latin typeface="Titillium Web SemiBol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3B1CE7-D245-DD48-8BD0-A2EC0D09B93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6643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egnaposto testo 24">
            <a:extLst>
              <a:ext uri="{FF2B5EF4-FFF2-40B4-BE49-F238E27FC236}">
                <a16:creationId xmlns:a16="http://schemas.microsoft.com/office/drawing/2014/main" id="{F714B97A-D13A-8901-AB34-97DB1023B2B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15100" y="3505743"/>
            <a:ext cx="1614216" cy="1307101"/>
          </a:xfrm>
          <a:prstGeom prst="rect">
            <a:avLst/>
          </a:prstGeom>
        </p:spPr>
        <p:txBody>
          <a:bodyPr/>
          <a:lstStyle>
            <a:lvl1pPr>
              <a:defRPr sz="8800">
                <a:solidFill>
                  <a:srgbClr val="E5EFFC"/>
                </a:solidFill>
                <a:latin typeface="Roboto Mono" pitchFamily="49" charset="0"/>
                <a:ea typeface="Roboto Mono" pitchFamily="49" charset="0"/>
              </a:defRPr>
            </a:lvl1pPr>
          </a:lstStyle>
          <a:p>
            <a:pPr lvl="0"/>
            <a:r>
              <a:rPr lang="it-IT"/>
              <a:t>01</a:t>
            </a:r>
          </a:p>
        </p:txBody>
      </p:sp>
      <p:sp>
        <p:nvSpPr>
          <p:cNvPr id="7" name="Segnaposto titolo 15">
            <a:extLst>
              <a:ext uri="{FF2B5EF4-FFF2-40B4-BE49-F238E27FC236}">
                <a16:creationId xmlns:a16="http://schemas.microsoft.com/office/drawing/2014/main" id="{425D625C-B7F5-459F-B4BD-711BB3EAB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1285" y="2267589"/>
            <a:ext cx="15773400" cy="714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b="1" i="0">
                <a:latin typeface="Titillium Web" pitchFamily="2" charset="77"/>
              </a:defRPr>
            </a:lvl1pPr>
          </a:lstStyle>
          <a:p>
            <a:r>
              <a:rPr lang="it-IT"/>
              <a:t>Titolo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F1FEA538-8F66-91B6-776A-1BF37B1F58B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48834" y="4418332"/>
            <a:ext cx="3627437" cy="348219"/>
          </a:xfrm>
          <a:prstGeom prst="rect">
            <a:avLst/>
          </a:prstGeom>
        </p:spPr>
        <p:txBody>
          <a:bodyPr/>
          <a:lstStyle>
            <a:lvl1pPr>
              <a:defRPr lang="en-US" b="1" i="0" dirty="0">
                <a:solidFill>
                  <a:srgbClr val="2F6DD5"/>
                </a:solidFill>
                <a:latin typeface="Titillium Web" pitchFamily="2" charset="77"/>
              </a:defRPr>
            </a:lvl1pPr>
          </a:lstStyle>
          <a:p>
            <a:pPr algn="l">
              <a:lnSpc>
                <a:spcPts val="2640"/>
              </a:lnSpc>
            </a:pPr>
            <a:r>
              <a:rPr lang="en-US" sz="2400" b="1" i="0" err="1">
                <a:solidFill>
                  <a:srgbClr val="2F6DD5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Capitolo</a:t>
            </a:r>
            <a:endParaRPr lang="en-US" sz="2400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32A2A72D-F636-BE89-EF78-D95471BA9D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48834" y="4980627"/>
            <a:ext cx="3199416" cy="1342349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2F6DD5"/>
              </a:buClr>
              <a:buFont typeface="Arial" panose="020B0604020202020204" pitchFamily="34" charset="0"/>
              <a:buChar char="•"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</a:lstStyle>
          <a:p>
            <a:pPr lvl="0"/>
            <a:r>
              <a:rPr lang="it-IT"/>
              <a:t>Secondo livello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/>
              <a:t>Secondo livello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/>
              <a:t>Secondo livello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/>
              <a:t>Secondo livello</a:t>
            </a:r>
          </a:p>
        </p:txBody>
      </p:sp>
      <p:sp>
        <p:nvSpPr>
          <p:cNvPr id="14" name="Segnaposto testo 13">
            <a:extLst>
              <a:ext uri="{FF2B5EF4-FFF2-40B4-BE49-F238E27FC236}">
                <a16:creationId xmlns:a16="http://schemas.microsoft.com/office/drawing/2014/main" id="{DE46D504-4CEA-3953-2A2F-03926F9EB4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58934" y="4999406"/>
            <a:ext cx="389316" cy="1343025"/>
          </a:xfrm>
          <a:prstGeom prst="rect">
            <a:avLst/>
          </a:prstGeom>
        </p:spPr>
        <p:txBody>
          <a:bodyPr/>
          <a:lstStyle>
            <a:lvl1pPr algn="r">
              <a:lnSpc>
                <a:spcPts val="2200"/>
              </a:lnSpc>
              <a:defRPr sz="2000"/>
            </a:lvl1pPr>
            <a:lvl2pPr marL="457200" indent="0">
              <a:buFont typeface="Arial" panose="020B0604020202020204" pitchFamily="34" charset="0"/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/>
            </a:lvl5pPr>
          </a:lstStyle>
          <a:p>
            <a:pPr lvl="0"/>
            <a:r>
              <a:rPr lang="it-IT"/>
              <a:t>1</a:t>
            </a:r>
          </a:p>
          <a:p>
            <a:pPr lvl="0"/>
            <a:r>
              <a:rPr lang="it-IT"/>
              <a:t>2</a:t>
            </a:r>
          </a:p>
          <a:p>
            <a:pPr lvl="0"/>
            <a:r>
              <a:rPr lang="it-IT"/>
              <a:t>3</a:t>
            </a:r>
          </a:p>
          <a:p>
            <a:pPr lvl="0"/>
            <a:r>
              <a:rPr lang="it-IT"/>
              <a:t>4</a:t>
            </a:r>
          </a:p>
        </p:txBody>
      </p:sp>
      <p:sp>
        <p:nvSpPr>
          <p:cNvPr id="28" name="Segnaposto testo 24">
            <a:extLst>
              <a:ext uri="{FF2B5EF4-FFF2-40B4-BE49-F238E27FC236}">
                <a16:creationId xmlns:a16="http://schemas.microsoft.com/office/drawing/2014/main" id="{EA5051EF-DE62-F701-A1EB-8145D92FBA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60776" y="3505743"/>
            <a:ext cx="1614216" cy="1307101"/>
          </a:xfrm>
          <a:prstGeom prst="rect">
            <a:avLst/>
          </a:prstGeom>
        </p:spPr>
        <p:txBody>
          <a:bodyPr/>
          <a:lstStyle>
            <a:lvl1pPr>
              <a:defRPr sz="8800">
                <a:solidFill>
                  <a:srgbClr val="E5EFFC"/>
                </a:solidFill>
                <a:latin typeface="Roboto Mono" pitchFamily="49" charset="0"/>
                <a:ea typeface="Roboto Mono" pitchFamily="49" charset="0"/>
              </a:defRPr>
            </a:lvl1pPr>
          </a:lstStyle>
          <a:p>
            <a:pPr lvl="0"/>
            <a:r>
              <a:rPr lang="it-IT"/>
              <a:t>02</a:t>
            </a:r>
          </a:p>
        </p:txBody>
      </p:sp>
      <p:sp>
        <p:nvSpPr>
          <p:cNvPr id="29" name="Segnaposto testo 9">
            <a:extLst>
              <a:ext uri="{FF2B5EF4-FFF2-40B4-BE49-F238E27FC236}">
                <a16:creationId xmlns:a16="http://schemas.microsoft.com/office/drawing/2014/main" id="{3D684E00-76A8-F485-571B-958006CA0C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94510" y="4418332"/>
            <a:ext cx="3627437" cy="348219"/>
          </a:xfrm>
          <a:prstGeom prst="rect">
            <a:avLst/>
          </a:prstGeom>
        </p:spPr>
        <p:txBody>
          <a:bodyPr/>
          <a:lstStyle>
            <a:lvl1pPr>
              <a:defRPr lang="en-US" b="1" i="0" dirty="0">
                <a:solidFill>
                  <a:srgbClr val="2F6DD5"/>
                </a:solidFill>
                <a:latin typeface="Titillium Web" pitchFamily="2" charset="77"/>
              </a:defRPr>
            </a:lvl1pPr>
          </a:lstStyle>
          <a:p>
            <a:pPr algn="l">
              <a:lnSpc>
                <a:spcPts val="2640"/>
              </a:lnSpc>
            </a:pPr>
            <a:r>
              <a:rPr lang="en-US" sz="2400" b="1" i="0" err="1">
                <a:solidFill>
                  <a:srgbClr val="2F6DD5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Capitolo</a:t>
            </a:r>
            <a:endParaRPr lang="en-US" sz="2400"/>
          </a:p>
        </p:txBody>
      </p:sp>
      <p:sp>
        <p:nvSpPr>
          <p:cNvPr id="36" name="Segnaposto testo 24">
            <a:extLst>
              <a:ext uri="{FF2B5EF4-FFF2-40B4-BE49-F238E27FC236}">
                <a16:creationId xmlns:a16="http://schemas.microsoft.com/office/drawing/2014/main" id="{89388E58-7A83-BE19-1DEA-1611FCEFCF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859249" y="3539926"/>
            <a:ext cx="1614216" cy="1307101"/>
          </a:xfrm>
          <a:prstGeom prst="rect">
            <a:avLst/>
          </a:prstGeom>
        </p:spPr>
        <p:txBody>
          <a:bodyPr/>
          <a:lstStyle>
            <a:lvl1pPr>
              <a:defRPr sz="8800">
                <a:solidFill>
                  <a:srgbClr val="E5EFFC"/>
                </a:solidFill>
                <a:latin typeface="Roboto Mono" pitchFamily="49" charset="0"/>
                <a:ea typeface="Roboto Mono" pitchFamily="49" charset="0"/>
              </a:defRPr>
            </a:lvl1pPr>
          </a:lstStyle>
          <a:p>
            <a:pPr lvl="0"/>
            <a:r>
              <a:rPr lang="it-IT"/>
              <a:t>03</a:t>
            </a:r>
          </a:p>
        </p:txBody>
      </p:sp>
      <p:sp>
        <p:nvSpPr>
          <p:cNvPr id="37" name="Segnaposto testo 9">
            <a:extLst>
              <a:ext uri="{FF2B5EF4-FFF2-40B4-BE49-F238E27FC236}">
                <a16:creationId xmlns:a16="http://schemas.microsoft.com/office/drawing/2014/main" id="{E071DBF1-730C-AC71-2780-922A7FB146D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492983" y="4452515"/>
            <a:ext cx="3627437" cy="348219"/>
          </a:xfrm>
          <a:prstGeom prst="rect">
            <a:avLst/>
          </a:prstGeom>
        </p:spPr>
        <p:txBody>
          <a:bodyPr/>
          <a:lstStyle>
            <a:lvl1pPr>
              <a:defRPr lang="en-US" b="1" i="0" dirty="0">
                <a:solidFill>
                  <a:srgbClr val="2F6DD5"/>
                </a:solidFill>
                <a:latin typeface="Titillium Web" pitchFamily="2" charset="77"/>
              </a:defRPr>
            </a:lvl1pPr>
          </a:lstStyle>
          <a:p>
            <a:pPr algn="l">
              <a:lnSpc>
                <a:spcPts val="2640"/>
              </a:lnSpc>
            </a:pPr>
            <a:r>
              <a:rPr lang="en-US" sz="2400" b="1" i="0" err="1">
                <a:solidFill>
                  <a:srgbClr val="2F6DD5"/>
                </a:solidFill>
                <a:latin typeface="Titillium Web Bold" pitchFamily="34" charset="0"/>
                <a:ea typeface="Titillium Web Bold" pitchFamily="34" charset="-122"/>
                <a:cs typeface="Titillium Web Bold" pitchFamily="34" charset="-120"/>
              </a:rPr>
              <a:t>Capitolo</a:t>
            </a:r>
            <a:endParaRPr lang="en-US" sz="2400"/>
          </a:p>
        </p:txBody>
      </p:sp>
      <p:sp>
        <p:nvSpPr>
          <p:cNvPr id="6" name="Segnaposto testo 11">
            <a:extLst>
              <a:ext uri="{FF2B5EF4-FFF2-40B4-BE49-F238E27FC236}">
                <a16:creationId xmlns:a16="http://schemas.microsoft.com/office/drawing/2014/main" id="{8753FFB5-0157-5690-97A2-47A86D9E87F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156815" y="4980627"/>
            <a:ext cx="3199416" cy="1342349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2F6DD5"/>
              </a:buClr>
              <a:buFont typeface="Arial" panose="020B0604020202020204" pitchFamily="34" charset="0"/>
              <a:buChar char="•"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</a:lstStyle>
          <a:p>
            <a:pPr lvl="0"/>
            <a:r>
              <a:rPr lang="it-IT"/>
              <a:t>Secondo livello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/>
              <a:t>Secondo livello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/>
              <a:t>Secondo livello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/>
              <a:t>Secondo livello</a:t>
            </a:r>
          </a:p>
        </p:txBody>
      </p:sp>
      <p:sp>
        <p:nvSpPr>
          <p:cNvPr id="8" name="Segnaposto testo 13">
            <a:extLst>
              <a:ext uri="{FF2B5EF4-FFF2-40B4-BE49-F238E27FC236}">
                <a16:creationId xmlns:a16="http://schemas.microsoft.com/office/drawing/2014/main" id="{838AD9D3-B60C-E087-911B-819C5082FD2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966915" y="4999406"/>
            <a:ext cx="389316" cy="1343025"/>
          </a:xfrm>
          <a:prstGeom prst="rect">
            <a:avLst/>
          </a:prstGeom>
        </p:spPr>
        <p:txBody>
          <a:bodyPr/>
          <a:lstStyle>
            <a:lvl1pPr algn="r">
              <a:lnSpc>
                <a:spcPts val="2200"/>
              </a:lnSpc>
              <a:defRPr sz="2000"/>
            </a:lvl1pPr>
            <a:lvl2pPr marL="457200" indent="0">
              <a:buFont typeface="Arial" panose="020B0604020202020204" pitchFamily="34" charset="0"/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/>
            </a:lvl5pPr>
          </a:lstStyle>
          <a:p>
            <a:pPr lvl="0"/>
            <a:r>
              <a:rPr lang="it-IT"/>
              <a:t>1</a:t>
            </a:r>
          </a:p>
          <a:p>
            <a:pPr lvl="0"/>
            <a:r>
              <a:rPr lang="it-IT"/>
              <a:t>2</a:t>
            </a:r>
          </a:p>
          <a:p>
            <a:pPr lvl="0"/>
            <a:r>
              <a:rPr lang="it-IT"/>
              <a:t>3</a:t>
            </a:r>
          </a:p>
          <a:p>
            <a:pPr lvl="0"/>
            <a:r>
              <a:rPr lang="it-IT"/>
              <a:t>4</a:t>
            </a:r>
          </a:p>
        </p:txBody>
      </p:sp>
      <p:sp>
        <p:nvSpPr>
          <p:cNvPr id="9" name="Segnaposto testo 11">
            <a:extLst>
              <a:ext uri="{FF2B5EF4-FFF2-40B4-BE49-F238E27FC236}">
                <a16:creationId xmlns:a16="http://schemas.microsoft.com/office/drawing/2014/main" id="{F2D65DE3-A7DD-7C20-D44C-40DC867E62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2464798" y="4980627"/>
            <a:ext cx="3199416" cy="1342349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2F6DD5"/>
              </a:buClr>
              <a:buFont typeface="Arial" panose="020B0604020202020204" pitchFamily="34" charset="0"/>
              <a:buChar char="•"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</a:lstStyle>
          <a:p>
            <a:pPr lvl="0"/>
            <a:r>
              <a:rPr lang="it-IT"/>
              <a:t>Secondo livello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/>
              <a:t>Secondo livello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/>
              <a:t>Secondo livello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/>
              <a:t>Secondo livello</a:t>
            </a:r>
          </a:p>
        </p:txBody>
      </p:sp>
      <p:sp>
        <p:nvSpPr>
          <p:cNvPr id="11" name="Segnaposto testo 13">
            <a:extLst>
              <a:ext uri="{FF2B5EF4-FFF2-40B4-BE49-F238E27FC236}">
                <a16:creationId xmlns:a16="http://schemas.microsoft.com/office/drawing/2014/main" id="{0EFCDBB4-9361-849B-70BC-F6CC911F0BE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274898" y="4999406"/>
            <a:ext cx="389316" cy="1343025"/>
          </a:xfrm>
          <a:prstGeom prst="rect">
            <a:avLst/>
          </a:prstGeom>
        </p:spPr>
        <p:txBody>
          <a:bodyPr/>
          <a:lstStyle>
            <a:lvl1pPr algn="r">
              <a:lnSpc>
                <a:spcPts val="2200"/>
              </a:lnSpc>
              <a:defRPr sz="2000"/>
            </a:lvl1pPr>
            <a:lvl2pPr marL="457200" indent="0">
              <a:buFont typeface="Arial" panose="020B0604020202020204" pitchFamily="34" charset="0"/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/>
            </a:lvl5pPr>
          </a:lstStyle>
          <a:p>
            <a:pPr lvl="0"/>
            <a:r>
              <a:rPr lang="it-IT"/>
              <a:t>1</a:t>
            </a:r>
          </a:p>
          <a:p>
            <a:pPr lvl="0"/>
            <a:r>
              <a:rPr lang="it-IT"/>
              <a:t>2</a:t>
            </a:r>
          </a:p>
          <a:p>
            <a:pPr lvl="0"/>
            <a:r>
              <a:rPr lang="it-IT"/>
              <a:t>3</a:t>
            </a:r>
          </a:p>
          <a:p>
            <a:pPr lvl="0"/>
            <a:r>
              <a:rPr lang="it-IT"/>
              <a:t>4</a:t>
            </a:r>
          </a:p>
        </p:txBody>
      </p:sp>
      <p:pic>
        <p:nvPicPr>
          <p:cNvPr id="13" name="Image 1">
            <a:extLst>
              <a:ext uri="{FF2B5EF4-FFF2-40B4-BE49-F238E27FC236}">
                <a16:creationId xmlns:a16="http://schemas.microsoft.com/office/drawing/2014/main" id="{EBEF0A7E-F25C-E120-B516-EDAC3D5C9C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46400" y="520118"/>
            <a:ext cx="944418" cy="1160918"/>
          </a:xfrm>
          <a:prstGeom prst="rect">
            <a:avLst/>
          </a:prstGeom>
        </p:spPr>
      </p:pic>
      <p:sp>
        <p:nvSpPr>
          <p:cNvPr id="18" name="Segnaposto numero diapositiva 5">
            <a:extLst>
              <a:ext uri="{FF2B5EF4-FFF2-40B4-BE49-F238E27FC236}">
                <a16:creationId xmlns:a16="http://schemas.microsoft.com/office/drawing/2014/main" id="{133AC24A-4136-47F5-A683-1950B127220D}"/>
              </a:ext>
            </a:extLst>
          </p:cNvPr>
          <p:cNvSpPr txBox="1">
            <a:spLocks/>
          </p:cNvSpPr>
          <p:nvPr userDrawn="1"/>
        </p:nvSpPr>
        <p:spPr>
          <a:xfrm>
            <a:off x="17040021" y="9623924"/>
            <a:ext cx="550797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800" b="1" i="0" kern="1200">
                <a:solidFill>
                  <a:srgbClr val="2F6DD5"/>
                </a:solidFill>
                <a:latin typeface="Titillium Web SemiBol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3B1CE7-D245-DD48-8BD0-A2EC0D09B93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1142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 con immagine b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reencoded.png">
            <a:extLst>
              <a:ext uri="{FF2B5EF4-FFF2-40B4-BE49-F238E27FC236}">
                <a16:creationId xmlns:a16="http://schemas.microsoft.com/office/drawing/2014/main" id="{B2942EF7-C923-543C-F7A2-C02223546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-19051"/>
            <a:ext cx="18304933" cy="10306049"/>
          </a:xfrm>
          <a:prstGeom prst="rect">
            <a:avLst/>
          </a:prstGeom>
        </p:spPr>
      </p:pic>
      <p:sp>
        <p:nvSpPr>
          <p:cNvPr id="37" name="Segnaposto immagine 36">
            <a:extLst>
              <a:ext uri="{FF2B5EF4-FFF2-40B4-BE49-F238E27FC236}">
                <a16:creationId xmlns:a16="http://schemas.microsoft.com/office/drawing/2014/main" id="{C1C37003-0232-4D5D-C9FD-EF864D91367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787161" y="0"/>
            <a:ext cx="9500839" cy="10287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5" name="Segnaposto testo 14">
            <a:extLst>
              <a:ext uri="{FF2B5EF4-FFF2-40B4-BE49-F238E27FC236}">
                <a16:creationId xmlns:a16="http://schemas.microsoft.com/office/drawing/2014/main" id="{E74BD021-8A4B-C0DD-E48C-E900A03063E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537118" y="3262325"/>
            <a:ext cx="10216268" cy="4546600"/>
          </a:xfrm>
          <a:prstGeom prst="rect">
            <a:avLst/>
          </a:prstGeom>
        </p:spPr>
        <p:txBody>
          <a:bodyPr/>
          <a:lstStyle>
            <a:lvl1pPr>
              <a:defRPr sz="54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pPr lvl="0"/>
            <a:r>
              <a:rPr lang="it-IT"/>
              <a:t>Sed ut </a:t>
            </a:r>
            <a:r>
              <a:rPr lang="it-IT" err="1"/>
              <a:t>perspiciat</a:t>
            </a:r>
            <a:r>
              <a:rPr lang="it-IT"/>
              <a:t> </a:t>
            </a:r>
            <a:r>
              <a:rPr lang="it-IT" err="1"/>
              <a:t>unde</a:t>
            </a:r>
            <a:r>
              <a:rPr lang="it-IT"/>
              <a:t> omnis </a:t>
            </a:r>
            <a:r>
              <a:rPr lang="it-IT" err="1"/>
              <a:t>iste</a:t>
            </a:r>
            <a:r>
              <a:rPr lang="it-IT"/>
              <a:t> </a:t>
            </a:r>
            <a:r>
              <a:rPr lang="it-IT" err="1"/>
              <a:t>natus</a:t>
            </a:r>
            <a:r>
              <a:rPr lang="it-IT"/>
              <a:t> </a:t>
            </a:r>
            <a:r>
              <a:rPr lang="it-IT" err="1"/>
              <a:t>error</a:t>
            </a:r>
            <a:r>
              <a:rPr lang="it-IT"/>
              <a:t> </a:t>
            </a:r>
            <a:r>
              <a:rPr lang="it-IT" err="1"/>
              <a:t>sit</a:t>
            </a:r>
            <a:r>
              <a:rPr lang="it-IT"/>
              <a:t> </a:t>
            </a:r>
            <a:r>
              <a:rPr lang="it-IT" err="1"/>
              <a:t>voluptatem</a:t>
            </a:r>
            <a:r>
              <a:rPr lang="it-IT"/>
              <a:t> </a:t>
            </a:r>
            <a:r>
              <a:rPr lang="it-IT" err="1"/>
              <a:t>accusantium</a:t>
            </a:r>
            <a:r>
              <a:rPr lang="it-IT"/>
              <a:t>. Orci </a:t>
            </a:r>
            <a:r>
              <a:rPr lang="it-IT" err="1"/>
              <a:t>varius</a:t>
            </a:r>
            <a:r>
              <a:rPr lang="it-IT"/>
              <a:t> </a:t>
            </a:r>
            <a:r>
              <a:rPr lang="it-IT" err="1"/>
              <a:t>natoque</a:t>
            </a:r>
            <a:r>
              <a:rPr lang="it-IT"/>
              <a:t> </a:t>
            </a:r>
            <a:r>
              <a:rPr lang="it-IT" err="1"/>
              <a:t>penatibus</a:t>
            </a:r>
            <a:r>
              <a:rPr lang="it-IT"/>
              <a:t> et </a:t>
            </a:r>
            <a:r>
              <a:rPr lang="it-IT" err="1"/>
              <a:t>magnis</a:t>
            </a:r>
            <a:br>
              <a:rPr lang="it-IT"/>
            </a:br>
            <a:r>
              <a:rPr lang="it-IT" err="1"/>
              <a:t>dis</a:t>
            </a:r>
            <a:r>
              <a:rPr lang="it-IT"/>
              <a:t> </a:t>
            </a:r>
            <a:r>
              <a:rPr lang="it-IT" err="1"/>
              <a:t>parturient</a:t>
            </a:r>
            <a:r>
              <a:rPr lang="it-IT"/>
              <a:t> </a:t>
            </a:r>
            <a:r>
              <a:rPr lang="it-IT" err="1"/>
              <a:t>montes</a:t>
            </a:r>
            <a:r>
              <a:rPr lang="it-IT"/>
              <a:t>, </a:t>
            </a:r>
            <a:r>
              <a:rPr lang="it-IT" err="1"/>
              <a:t>nascetur</a:t>
            </a:r>
            <a:r>
              <a:rPr lang="it-IT"/>
              <a:t>.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C9F7A2F9-B299-05B8-3C8F-17E04C4F117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514815" y="2632248"/>
            <a:ext cx="2557462" cy="4143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8CEE7"/>
                </a:solidFill>
              </a:defRPr>
            </a:lvl1pPr>
          </a:lstStyle>
          <a:p>
            <a:pPr lvl="0"/>
            <a:r>
              <a:rPr lang="it-IT"/>
              <a:t>Label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D6313F96-22B5-2D2C-0949-C5DBCB756B7E}"/>
              </a:ext>
            </a:extLst>
          </p:cNvPr>
          <p:cNvSpPr txBox="1"/>
          <p:nvPr userDrawn="1"/>
        </p:nvSpPr>
        <p:spPr>
          <a:xfrm>
            <a:off x="10058400" y="-78058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6578A7C7-833A-9CA3-21BE-80F799D92126}"/>
              </a:ext>
            </a:extLst>
          </p:cNvPr>
          <p:cNvSpPr txBox="1"/>
          <p:nvPr userDrawn="1"/>
        </p:nvSpPr>
        <p:spPr>
          <a:xfrm>
            <a:off x="19470029" y="-2230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F84A4EA4-0249-A35E-C4F5-A60EBF57265F}"/>
              </a:ext>
            </a:extLst>
          </p:cNvPr>
          <p:cNvSpPr txBox="1"/>
          <p:nvPr userDrawn="1"/>
        </p:nvSpPr>
        <p:spPr>
          <a:xfrm>
            <a:off x="10749776" y="-147196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2B4F03-FA83-CEEC-BAB1-435BAA39253F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ts val="2700"/>
              </a:lnSpc>
            </a:pPr>
            <a:r>
              <a:rPr lang="it-IT" b="1">
                <a:ea typeface="Titillium Web Bold" pitchFamily="34" charset="-122"/>
                <a:cs typeface="Titillium Web Bold" pitchFamily="34" charset="-120"/>
              </a:rPr>
              <a:t>Titolo Capitolo </a:t>
            </a:r>
            <a:r>
              <a:rPr lang="it-IT">
                <a:ea typeface="Titillium Web Bold" pitchFamily="34" charset="-122"/>
                <a:cs typeface="Titillium Web Bold" pitchFamily="34" charset="-120"/>
              </a:rPr>
              <a:t>- Titolo sottocapitolo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F7C85B-D28A-E50D-76DA-4ACB7476C8B8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>
              <a:lnSpc>
                <a:spcPts val="2700"/>
              </a:lnSpc>
            </a:pPr>
            <a:r>
              <a:rPr lang="en-US" b="1">
                <a:ea typeface="Titillium Web Bold" pitchFamily="34" charset="-122"/>
                <a:cs typeface="Titillium Web Bold" pitchFamily="34" charset="-120"/>
              </a:rPr>
              <a:t>INPS -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Titolo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della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Presentazione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EDAB76-D337-2BD0-8697-AADC712B2480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E3B1CE7-D245-DD48-8BD0-A2EC0D09B93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9347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 con immagin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reencoded.png">
            <a:extLst>
              <a:ext uri="{FF2B5EF4-FFF2-40B4-BE49-F238E27FC236}">
                <a16:creationId xmlns:a16="http://schemas.microsoft.com/office/drawing/2014/main" id="{B2942EF7-C923-543C-F7A2-C02223546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-19051"/>
            <a:ext cx="18304933" cy="10306049"/>
          </a:xfrm>
          <a:prstGeom prst="rect">
            <a:avLst/>
          </a:prstGeom>
        </p:spPr>
      </p:pic>
      <p:sp>
        <p:nvSpPr>
          <p:cNvPr id="37" name="Segnaposto immagine 36">
            <a:extLst>
              <a:ext uri="{FF2B5EF4-FFF2-40B4-BE49-F238E27FC236}">
                <a16:creationId xmlns:a16="http://schemas.microsoft.com/office/drawing/2014/main" id="{C1C37003-0232-4D5D-C9FD-EF864D91367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787161" y="0"/>
            <a:ext cx="9500839" cy="10287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5" name="Segnaposto testo 14">
            <a:extLst>
              <a:ext uri="{FF2B5EF4-FFF2-40B4-BE49-F238E27FC236}">
                <a16:creationId xmlns:a16="http://schemas.microsoft.com/office/drawing/2014/main" id="{E74BD021-8A4B-C0DD-E48C-E900A03063E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537118" y="3262325"/>
            <a:ext cx="10216268" cy="4546600"/>
          </a:xfrm>
          <a:prstGeom prst="rect">
            <a:avLst/>
          </a:prstGeom>
        </p:spPr>
        <p:txBody>
          <a:bodyPr/>
          <a:lstStyle>
            <a:lvl1pPr>
              <a:defRPr sz="5400" b="1" i="0">
                <a:solidFill>
                  <a:srgbClr val="2F6DD5"/>
                </a:solidFill>
                <a:latin typeface="Lora SemiBold" pitchFamily="2" charset="77"/>
              </a:defRPr>
            </a:lvl1pPr>
          </a:lstStyle>
          <a:p>
            <a:pPr lvl="0"/>
            <a:r>
              <a:rPr lang="it-IT"/>
              <a:t>Sed ut </a:t>
            </a:r>
            <a:r>
              <a:rPr lang="it-IT" err="1"/>
              <a:t>perspiciat</a:t>
            </a:r>
            <a:r>
              <a:rPr lang="it-IT"/>
              <a:t> </a:t>
            </a:r>
            <a:r>
              <a:rPr lang="it-IT" err="1"/>
              <a:t>unde</a:t>
            </a:r>
            <a:r>
              <a:rPr lang="it-IT"/>
              <a:t> omnis </a:t>
            </a:r>
            <a:r>
              <a:rPr lang="it-IT" err="1"/>
              <a:t>iste</a:t>
            </a:r>
            <a:r>
              <a:rPr lang="it-IT"/>
              <a:t> </a:t>
            </a:r>
            <a:r>
              <a:rPr lang="it-IT" err="1"/>
              <a:t>natus</a:t>
            </a:r>
            <a:r>
              <a:rPr lang="it-IT"/>
              <a:t> </a:t>
            </a:r>
            <a:r>
              <a:rPr lang="it-IT" err="1"/>
              <a:t>error</a:t>
            </a:r>
            <a:r>
              <a:rPr lang="it-IT"/>
              <a:t> </a:t>
            </a:r>
            <a:r>
              <a:rPr lang="it-IT" err="1"/>
              <a:t>sit</a:t>
            </a:r>
            <a:r>
              <a:rPr lang="it-IT"/>
              <a:t> </a:t>
            </a:r>
            <a:r>
              <a:rPr lang="it-IT" err="1"/>
              <a:t>voluptatem</a:t>
            </a:r>
            <a:r>
              <a:rPr lang="it-IT"/>
              <a:t> </a:t>
            </a:r>
            <a:r>
              <a:rPr lang="it-IT" err="1"/>
              <a:t>accusantium</a:t>
            </a:r>
            <a:r>
              <a:rPr lang="it-IT"/>
              <a:t>. Orci </a:t>
            </a:r>
            <a:r>
              <a:rPr lang="it-IT" err="1"/>
              <a:t>varius</a:t>
            </a:r>
            <a:r>
              <a:rPr lang="it-IT"/>
              <a:t> </a:t>
            </a:r>
            <a:r>
              <a:rPr lang="it-IT" err="1"/>
              <a:t>natoque</a:t>
            </a:r>
            <a:r>
              <a:rPr lang="it-IT"/>
              <a:t> </a:t>
            </a:r>
            <a:r>
              <a:rPr lang="it-IT" err="1"/>
              <a:t>penatibus</a:t>
            </a:r>
            <a:r>
              <a:rPr lang="it-IT"/>
              <a:t> et </a:t>
            </a:r>
            <a:r>
              <a:rPr lang="it-IT" err="1"/>
              <a:t>magnis</a:t>
            </a:r>
            <a:br>
              <a:rPr lang="it-IT"/>
            </a:br>
            <a:r>
              <a:rPr lang="it-IT" err="1"/>
              <a:t>dis</a:t>
            </a:r>
            <a:r>
              <a:rPr lang="it-IT"/>
              <a:t> </a:t>
            </a:r>
            <a:r>
              <a:rPr lang="it-IT" err="1"/>
              <a:t>parturient</a:t>
            </a:r>
            <a:r>
              <a:rPr lang="it-IT"/>
              <a:t> </a:t>
            </a:r>
            <a:r>
              <a:rPr lang="it-IT" err="1"/>
              <a:t>montes</a:t>
            </a:r>
            <a:r>
              <a:rPr lang="it-IT"/>
              <a:t>, </a:t>
            </a:r>
            <a:r>
              <a:rPr lang="it-IT" err="1"/>
              <a:t>nascetur</a:t>
            </a:r>
            <a:r>
              <a:rPr lang="it-IT"/>
              <a:t>.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C9F7A2F9-B299-05B8-3C8F-17E04C4F117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514815" y="2632248"/>
            <a:ext cx="2557462" cy="4143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BA9EC"/>
                </a:solidFill>
              </a:defRPr>
            </a:lvl1pPr>
          </a:lstStyle>
          <a:p>
            <a:pPr lvl="0"/>
            <a:r>
              <a:rPr lang="it-IT"/>
              <a:t>Label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D6313F96-22B5-2D2C-0949-C5DBCB756B7E}"/>
              </a:ext>
            </a:extLst>
          </p:cNvPr>
          <p:cNvSpPr txBox="1"/>
          <p:nvPr userDrawn="1"/>
        </p:nvSpPr>
        <p:spPr>
          <a:xfrm>
            <a:off x="10058400" y="-78058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F84A4EA4-0249-A35E-C4F5-A60EBF57265F}"/>
              </a:ext>
            </a:extLst>
          </p:cNvPr>
          <p:cNvSpPr txBox="1"/>
          <p:nvPr userDrawn="1"/>
        </p:nvSpPr>
        <p:spPr>
          <a:xfrm>
            <a:off x="10749776" y="-147196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06AABB-04A8-D832-786A-9F824EF7722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pPr>
              <a:lnSpc>
                <a:spcPts val="2700"/>
              </a:lnSpc>
            </a:pPr>
            <a:r>
              <a:rPr lang="it-IT" b="1">
                <a:ea typeface="Titillium Web Bold" pitchFamily="34" charset="-122"/>
                <a:cs typeface="Titillium Web Bold" pitchFamily="34" charset="-120"/>
              </a:rPr>
              <a:t>Titolo Capitolo </a:t>
            </a:r>
            <a:r>
              <a:rPr lang="it-IT">
                <a:ea typeface="Titillium Web Bold" pitchFamily="34" charset="-122"/>
                <a:cs typeface="Titillium Web Bold" pitchFamily="34" charset="-120"/>
              </a:rPr>
              <a:t>- Titolo sottocapitolo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216CEE-EBE0-DC59-A1AD-82B5218C4F90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 algn="l">
              <a:lnSpc>
                <a:spcPts val="2700"/>
              </a:lnSpc>
            </a:pPr>
            <a:r>
              <a:rPr lang="en-US" b="1">
                <a:ea typeface="Titillium Web Bold" pitchFamily="34" charset="-122"/>
                <a:cs typeface="Titillium Web Bold" pitchFamily="34" charset="-120"/>
              </a:rPr>
              <a:t>INPS -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Titolo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della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Presentazione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A8F634-8452-9583-84CF-2678CB8C7745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3E3B1CE7-D245-DD48-8BD0-A2EC0D09B93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423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9.xml"/><Relationship Id="rId21" Type="http://schemas.openxmlformats.org/officeDocument/2006/relationships/slideLayout" Target="../slideLayouts/slideLayout27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0" Type="http://schemas.openxmlformats.org/officeDocument/2006/relationships/slideLayout" Target="../slideLayouts/slideLayout26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BA9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titolo 9">
            <a:extLst>
              <a:ext uri="{FF2B5EF4-FFF2-40B4-BE49-F238E27FC236}">
                <a16:creationId xmlns:a16="http://schemas.microsoft.com/office/drawing/2014/main" id="{40510F65-A45A-4EF6-DF63-D93BC1DF8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4540" y="6316922"/>
            <a:ext cx="11096431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Titolo della presentazione su più righe</a:t>
            </a:r>
          </a:p>
        </p:txBody>
      </p:sp>
      <p:sp>
        <p:nvSpPr>
          <p:cNvPr id="13" name="Segnaposto data 11">
            <a:extLst>
              <a:ext uri="{FF2B5EF4-FFF2-40B4-BE49-F238E27FC236}">
                <a16:creationId xmlns:a16="http://schemas.microsoft.com/office/drawing/2014/main" id="{0AE8F22B-9D63-81BC-1C98-AC1DE907EB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294423" y="906065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>
              <a:lnSpc>
                <a:spcPts val="2340"/>
              </a:lnSpc>
            </a:pPr>
            <a:r>
              <a:rPr lang="en-US" sz="1800" b="0" i="0" err="1">
                <a:solidFill>
                  <a:srgbClr val="00368F"/>
                </a:solidFill>
                <a:latin typeface="Titillium Web Regular" pitchFamily="34" charset="0"/>
              </a:rPr>
              <a:t>Versionamento</a:t>
            </a:r>
            <a:r>
              <a:rPr lang="en-US" sz="1800" b="0" i="0">
                <a:solidFill>
                  <a:srgbClr val="00368F"/>
                </a:solidFill>
                <a:latin typeface="Titillium Web Regular" pitchFamily="34" charset="0"/>
              </a:rPr>
              <a:t> e data</a:t>
            </a:r>
            <a:endParaRPr lang="en-US" sz="1800"/>
          </a:p>
        </p:txBody>
      </p:sp>
      <p:sp>
        <p:nvSpPr>
          <p:cNvPr id="15" name="Segnaposto testo 13">
            <a:extLst>
              <a:ext uri="{FF2B5EF4-FFF2-40B4-BE49-F238E27FC236}">
                <a16:creationId xmlns:a16="http://schemas.microsoft.com/office/drawing/2014/main" id="{324AD71E-EEC8-F91A-9783-754C292BB4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5426" y="5744450"/>
            <a:ext cx="1355271" cy="371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Etichetta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50" r:id="rId2"/>
    <p:sldLayoutId id="2147483666" r:id="rId3"/>
    <p:sldLayoutId id="2147483668" r:id="rId4"/>
    <p:sldLayoutId id="2147483669" r:id="rId5"/>
    <p:sldLayoutId id="2147483740" r:id="rId6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7200" b="1" i="0" kern="1200">
          <a:solidFill>
            <a:schemeClr val="bg1"/>
          </a:solidFill>
          <a:latin typeface="Titillium Web SemiBold" pitchFamily="2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bg1"/>
          </a:solidFill>
          <a:latin typeface="Titillium Web" pitchFamily="2" charset="77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egnaposto numero diapositiva 5">
            <a:extLst>
              <a:ext uri="{FF2B5EF4-FFF2-40B4-BE49-F238E27FC236}">
                <a16:creationId xmlns:a16="http://schemas.microsoft.com/office/drawing/2014/main" id="{90107DBF-987E-4B65-606B-DF94BE0674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7079" y="9085428"/>
            <a:ext cx="550797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 i="0">
                <a:solidFill>
                  <a:srgbClr val="0070C0"/>
                </a:solidFill>
                <a:latin typeface="Titillium Web SemiBold" pitchFamily="2" charset="77"/>
              </a:defRPr>
            </a:lvl1pPr>
          </a:lstStyle>
          <a:p>
            <a:fld id="{3E3B1CE7-D245-DD48-8BD0-A2EC0D09B938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7" name="Segnaposto piè di pagina 4">
            <a:extLst>
              <a:ext uri="{FF2B5EF4-FFF2-40B4-BE49-F238E27FC236}">
                <a16:creationId xmlns:a16="http://schemas.microsoft.com/office/drawing/2014/main" id="{1EDD03BA-6990-70E3-2600-DF5A80D714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51600" y="9086931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rgbClr val="2F6DD5"/>
                </a:solidFill>
                <a:latin typeface="Titillium Web" pitchFamily="2" charset="77"/>
              </a:defRPr>
            </a:lvl1pPr>
          </a:lstStyle>
          <a:p>
            <a:pPr algn="l">
              <a:lnSpc>
                <a:spcPts val="2700"/>
              </a:lnSpc>
            </a:pPr>
            <a:r>
              <a:rPr lang="en-US" b="1">
                <a:ea typeface="Titillium Web Bold" pitchFamily="34" charset="-122"/>
                <a:cs typeface="Titillium Web Bold" pitchFamily="34" charset="-120"/>
              </a:rPr>
              <a:t>INPS -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Titolo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della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Presentazione</a:t>
            </a:r>
            <a:endParaRPr lang="en-US"/>
          </a:p>
        </p:txBody>
      </p:sp>
      <p:sp>
        <p:nvSpPr>
          <p:cNvPr id="38" name="Segnaposto data 3">
            <a:extLst>
              <a:ext uri="{FF2B5EF4-FFF2-40B4-BE49-F238E27FC236}">
                <a16:creationId xmlns:a16="http://schemas.microsoft.com/office/drawing/2014/main" id="{3D4EC3CC-7281-33F9-EBFB-F6071DABD3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3450" y="70404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rgbClr val="2F6DD5"/>
                </a:solidFill>
                <a:latin typeface="Titillium Web" pitchFamily="2" charset="77"/>
              </a:defRPr>
            </a:lvl1pPr>
          </a:lstStyle>
          <a:p>
            <a:pPr>
              <a:lnSpc>
                <a:spcPts val="2700"/>
              </a:lnSpc>
            </a:pPr>
            <a:r>
              <a:rPr lang="it-IT" b="1">
                <a:ea typeface="Titillium Web Bold" pitchFamily="34" charset="-122"/>
                <a:cs typeface="Titillium Web Bold" pitchFamily="34" charset="-120"/>
              </a:rPr>
              <a:t>Titolo Capitolo </a:t>
            </a:r>
            <a:r>
              <a:rPr lang="it-IT">
                <a:ea typeface="Titillium Web Bold" pitchFamily="34" charset="-122"/>
                <a:cs typeface="Titillium Web Bold" pitchFamily="34" charset="-120"/>
              </a:rPr>
              <a:t>- Titolo </a:t>
            </a:r>
            <a:r>
              <a:rPr lang="it-IT" err="1">
                <a:ea typeface="Titillium Web Bold" pitchFamily="34" charset="-122"/>
                <a:cs typeface="Titillium Web Bold" pitchFamily="34" charset="-120"/>
              </a:rPr>
              <a:t>sottocapitolo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988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76" r:id="rId2"/>
    <p:sldLayoutId id="2147483728" r:id="rId3"/>
    <p:sldLayoutId id="2147483677" r:id="rId4"/>
    <p:sldLayoutId id="2147483663" r:id="rId5"/>
    <p:sldLayoutId id="2147483678" r:id="rId6"/>
    <p:sldLayoutId id="2147483680" r:id="rId7"/>
    <p:sldLayoutId id="2147483664" r:id="rId8"/>
    <p:sldLayoutId id="2147483655" r:id="rId9"/>
    <p:sldLayoutId id="2147483665" r:id="rId10"/>
    <p:sldLayoutId id="2147483679" r:id="rId11"/>
    <p:sldLayoutId id="2147483656" r:id="rId12"/>
    <p:sldLayoutId id="2147483681" r:id="rId13"/>
    <p:sldLayoutId id="2147483694" r:id="rId14"/>
    <p:sldLayoutId id="2147483729" r:id="rId15"/>
    <p:sldLayoutId id="2147483730" r:id="rId16"/>
    <p:sldLayoutId id="2147483731" r:id="rId17"/>
    <p:sldLayoutId id="2147483736" r:id="rId18"/>
    <p:sldLayoutId id="2147483738" r:id="rId19"/>
    <p:sldLayoutId id="2147483739" r:id="rId20"/>
    <p:sldLayoutId id="2147483741" r:id="rId2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b="1" i="0" kern="1200">
          <a:solidFill>
            <a:srgbClr val="2F6DD5"/>
          </a:solidFill>
          <a:latin typeface="Titillium Web SemiBold" pitchFamily="2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lang="en-US" sz="2400" kern="1200" dirty="0">
          <a:solidFill>
            <a:schemeClr val="tx1"/>
          </a:solidFill>
          <a:latin typeface="Titillium Web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35.png"/><Relationship Id="rId3" Type="http://schemas.openxmlformats.org/officeDocument/2006/relationships/notesSlide" Target="../notesSlides/notesSlide6.xml"/><Relationship Id="rId7" Type="http://schemas.openxmlformats.org/officeDocument/2006/relationships/customXml" Target="../ink/ink2.xml"/><Relationship Id="rId12" Type="http://schemas.openxmlformats.org/officeDocument/2006/relationships/image" Target="../media/image34.sv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7.xml"/><Relationship Id="rId6" Type="http://schemas.openxmlformats.org/officeDocument/2006/relationships/image" Target="../media/image36.png"/><Relationship Id="rId11" Type="http://schemas.openxmlformats.org/officeDocument/2006/relationships/image" Target="../media/image33.png"/><Relationship Id="rId5" Type="http://schemas.openxmlformats.org/officeDocument/2006/relationships/customXml" Target="../ink/ink1.xml"/><Relationship Id="rId10" Type="http://schemas.openxmlformats.org/officeDocument/2006/relationships/customXml" Target="../ink/ink5.xml"/><Relationship Id="rId4" Type="http://schemas.openxmlformats.org/officeDocument/2006/relationships/image" Target="../media/image20.png"/><Relationship Id="rId9" Type="http://schemas.openxmlformats.org/officeDocument/2006/relationships/customXml" Target="../ink/ink4.xml"/><Relationship Id="rId14" Type="http://schemas.openxmlformats.org/officeDocument/2006/relationships/image" Target="../media/image36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7.sv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notesSlide" Target="../notesSlides/notesSlide2.xml"/><Relationship Id="rId3" Type="http://schemas.openxmlformats.org/officeDocument/2006/relationships/tags" Target="../tags/tag3.xml"/><Relationship Id="rId21" Type="http://schemas.openxmlformats.org/officeDocument/2006/relationships/image" Target="../media/image17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slideLayout" Target="../slideLayouts/slideLayout27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image" Target="../media/image16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10" Type="http://schemas.openxmlformats.org/officeDocument/2006/relationships/tags" Target="../tags/tag10.xml"/><Relationship Id="rId19" Type="http://schemas.openxmlformats.org/officeDocument/2006/relationships/image" Target="../media/image15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0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>
            <a:extLst>
              <a:ext uri="{FF2B5EF4-FFF2-40B4-BE49-F238E27FC236}">
                <a16:creationId xmlns:a16="http://schemas.microsoft.com/office/drawing/2014/main" id="{712F387D-DE69-FE3D-7681-095321502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4540" y="6051457"/>
            <a:ext cx="13690041" cy="1989137"/>
          </a:xfrm>
        </p:spPr>
        <p:txBody>
          <a:bodyPr/>
          <a:lstStyle/>
          <a:p>
            <a:r>
              <a:rPr lang="it-IT" sz="6600"/>
              <a:t>Nuovo Sistema del Valore Pubblico e Nuova Logica di misurazione della Produzione e della Qualità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D0C0F9A-5315-4860-5656-2747F27F13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5264581" y="9060656"/>
            <a:ext cx="2144642" cy="547688"/>
          </a:xfrm>
        </p:spPr>
        <p:txBody>
          <a:bodyPr/>
          <a:lstStyle/>
          <a:p>
            <a:pPr>
              <a:lnSpc>
                <a:spcPts val="2700"/>
              </a:lnSpc>
            </a:pPr>
            <a:r>
              <a:rPr lang="it-IT">
                <a:solidFill>
                  <a:srgbClr val="002460"/>
                </a:solidFill>
                <a:latin typeface="Titillium Web" panose="00000500000000000000" pitchFamily="2" charset="0"/>
                <a:ea typeface="Titillium Web Bold" pitchFamily="34" charset="-122"/>
                <a:cs typeface="Titillium Web Bold" pitchFamily="34" charset="-120"/>
              </a:rPr>
              <a:t>Novembre 2023</a:t>
            </a:r>
            <a:endParaRPr lang="en-US">
              <a:solidFill>
                <a:srgbClr val="002460"/>
              </a:solidFill>
              <a:latin typeface="Titillium Web" panose="000005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36287-0257-4527-8E9C-0A55F6E71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5426" y="5478985"/>
            <a:ext cx="3563044" cy="397933"/>
          </a:xfrm>
        </p:spPr>
        <p:txBody>
          <a:bodyPr>
            <a:normAutofit/>
          </a:bodyPr>
          <a:lstStyle/>
          <a:p>
            <a:r>
              <a:rPr lang="en-US"/>
              <a:t>Sistema del </a:t>
            </a:r>
            <a:r>
              <a:rPr lang="it-IT"/>
              <a:t>Valore Pubblico</a:t>
            </a:r>
          </a:p>
        </p:txBody>
      </p:sp>
    </p:spTree>
    <p:extLst>
      <p:ext uri="{BB962C8B-B14F-4D97-AF65-F5344CB8AC3E}">
        <p14:creationId xmlns:p14="http://schemas.microsoft.com/office/powerpoint/2010/main" val="665026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95F5F60-0FC0-4216-BED3-BDA6DC1E9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4542" y="2188329"/>
            <a:ext cx="8072121" cy="6255583"/>
          </a:xfrm>
        </p:spPr>
        <p:txBody>
          <a:bodyPr/>
          <a:lstStyle/>
          <a:p>
            <a:r>
              <a:rPr lang="it-IT" sz="7200"/>
              <a:t>Nuova logica di </a:t>
            </a:r>
            <a:br>
              <a:rPr lang="it-IT" sz="7200"/>
            </a:br>
            <a:r>
              <a:rPr lang="it-IT" sz="7200"/>
              <a:t>Misurazione della Produzione</a:t>
            </a:r>
            <a:br>
              <a:rPr lang="it-IT" sz="7200"/>
            </a:br>
            <a:r>
              <a:rPr lang="it-IT" sz="7200"/>
              <a:t>e della Qualità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6F2433-14A3-489D-B5DD-A457511D9A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/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4091893842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" name="Communication8" descr="{&quot;Key&quot;:&quot;POWER_USER_SHAPE_ICON&quot;,&quot;Value&quot;:&quot;POWER_USER_SHAPE_ICON_STYLE_1&quot;}">
            <a:extLst>
              <a:ext uri="{FF2B5EF4-FFF2-40B4-BE49-F238E27FC236}">
                <a16:creationId xmlns:a16="http://schemas.microsoft.com/office/drawing/2014/main" id="{CBB4A4B9-A72A-DC27-396A-3BF0885D0D3E}"/>
              </a:ext>
            </a:extLst>
          </p:cNvPr>
          <p:cNvGrpSpPr>
            <a:grpSpLocks noChangeAspect="1"/>
          </p:cNvGrpSpPr>
          <p:nvPr/>
        </p:nvGrpSpPr>
        <p:grpSpPr>
          <a:xfrm>
            <a:off x="1468181" y="8925748"/>
            <a:ext cx="1124208" cy="857250"/>
            <a:chOff x="8398391" y="5809798"/>
            <a:chExt cx="849564" cy="647823"/>
          </a:xfrm>
        </p:grpSpPr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C17BACDC-92E0-110E-1CA0-45341EF172ED}"/>
                </a:ext>
              </a:extLst>
            </p:cNvPr>
            <p:cNvSpPr/>
            <p:nvPr/>
          </p:nvSpPr>
          <p:spPr>
            <a:xfrm>
              <a:off x="8445618" y="6218174"/>
              <a:ext cx="113044" cy="113044"/>
            </a:xfrm>
            <a:custGeom>
              <a:avLst/>
              <a:gdLst>
                <a:gd name="connsiteX0" fmla="*/ 60478 w 113043"/>
                <a:gd name="connsiteY0" fmla="*/ 0 h 113043"/>
                <a:gd name="connsiteX1" fmla="*/ 0 w 113043"/>
                <a:gd name="connsiteY1" fmla="*/ 60491 h 113043"/>
                <a:gd name="connsiteX2" fmla="*/ 60478 w 113043"/>
                <a:gd name="connsiteY2" fmla="*/ 120952 h 113043"/>
                <a:gd name="connsiteX3" fmla="*/ 120945 w 113043"/>
                <a:gd name="connsiteY3" fmla="*/ 60491 h 113043"/>
                <a:gd name="connsiteX4" fmla="*/ 60478 w 113043"/>
                <a:gd name="connsiteY4" fmla="*/ 0 h 113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43" h="113043">
                  <a:moveTo>
                    <a:pt x="60478" y="0"/>
                  </a:moveTo>
                  <a:cubicBezTo>
                    <a:pt x="27068" y="0"/>
                    <a:pt x="0" y="27088"/>
                    <a:pt x="0" y="60491"/>
                  </a:cubicBezTo>
                  <a:cubicBezTo>
                    <a:pt x="0" y="93889"/>
                    <a:pt x="27068" y="120952"/>
                    <a:pt x="60478" y="120952"/>
                  </a:cubicBezTo>
                  <a:cubicBezTo>
                    <a:pt x="93902" y="120952"/>
                    <a:pt x="120945" y="93889"/>
                    <a:pt x="120945" y="60491"/>
                  </a:cubicBezTo>
                  <a:cubicBezTo>
                    <a:pt x="120945" y="27088"/>
                    <a:pt x="93902" y="0"/>
                    <a:pt x="60478" y="0"/>
                  </a:cubicBezTo>
                  <a:close/>
                </a:path>
              </a:pathLst>
            </a:custGeom>
            <a:noFill/>
            <a:ln w="12700" cap="rnd">
              <a:solidFill>
                <a:schemeClr val="lt1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1371600">
                <a:defRPr/>
              </a:pPr>
              <a:endParaRPr lang="it-IT"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675FA9C6-0631-BF96-B60C-7D2438A48DAC}"/>
                </a:ext>
              </a:extLst>
            </p:cNvPr>
            <p:cNvSpPr/>
            <p:nvPr/>
          </p:nvSpPr>
          <p:spPr>
            <a:xfrm>
              <a:off x="8398391" y="6381027"/>
              <a:ext cx="207247" cy="75363"/>
            </a:xfrm>
            <a:custGeom>
              <a:avLst/>
              <a:gdLst>
                <a:gd name="connsiteX0" fmla="*/ 214998 w 207247"/>
                <a:gd name="connsiteY0" fmla="*/ 77036 h 75362"/>
                <a:gd name="connsiteX1" fmla="*/ 139346 w 207247"/>
                <a:gd name="connsiteY1" fmla="*/ 0 h 75362"/>
                <a:gd name="connsiteX2" fmla="*/ 107467 w 207247"/>
                <a:gd name="connsiteY2" fmla="*/ 31857 h 75362"/>
                <a:gd name="connsiteX3" fmla="*/ 75664 w 207247"/>
                <a:gd name="connsiteY3" fmla="*/ 29 h 75362"/>
                <a:gd name="connsiteX4" fmla="*/ 0 w 207247"/>
                <a:gd name="connsiteY4" fmla="*/ 77036 h 75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7247" h="75362">
                  <a:moveTo>
                    <a:pt x="214998" y="77036"/>
                  </a:moveTo>
                  <a:cubicBezTo>
                    <a:pt x="213453" y="41954"/>
                    <a:pt x="202512" y="2374"/>
                    <a:pt x="139346" y="0"/>
                  </a:cubicBezTo>
                  <a:lnTo>
                    <a:pt x="107467" y="31857"/>
                  </a:lnTo>
                  <a:lnTo>
                    <a:pt x="75664" y="29"/>
                  </a:lnTo>
                  <a:cubicBezTo>
                    <a:pt x="11544" y="2590"/>
                    <a:pt x="1043" y="43308"/>
                    <a:pt x="0" y="77036"/>
                  </a:cubicBezTo>
                </a:path>
              </a:pathLst>
            </a:custGeom>
            <a:noFill/>
            <a:ln w="12700" cap="rnd">
              <a:solidFill>
                <a:schemeClr val="lt1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1371600">
                <a:defRPr/>
              </a:pPr>
              <a:endParaRPr lang="it-IT"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AE830A52-8425-113F-3169-57D15BBE3038}"/>
                </a:ext>
              </a:extLst>
            </p:cNvPr>
            <p:cNvSpPr/>
            <p:nvPr/>
          </p:nvSpPr>
          <p:spPr>
            <a:xfrm>
              <a:off x="8660628" y="6218174"/>
              <a:ext cx="113044" cy="113044"/>
            </a:xfrm>
            <a:custGeom>
              <a:avLst/>
              <a:gdLst>
                <a:gd name="connsiteX0" fmla="*/ 60466 w 113043"/>
                <a:gd name="connsiteY0" fmla="*/ 0 h 113043"/>
                <a:gd name="connsiteX1" fmla="*/ 0 w 113043"/>
                <a:gd name="connsiteY1" fmla="*/ 60491 h 113043"/>
                <a:gd name="connsiteX2" fmla="*/ 60466 w 113043"/>
                <a:gd name="connsiteY2" fmla="*/ 120952 h 113043"/>
                <a:gd name="connsiteX3" fmla="*/ 120932 w 113043"/>
                <a:gd name="connsiteY3" fmla="*/ 60491 h 113043"/>
                <a:gd name="connsiteX4" fmla="*/ 60466 w 113043"/>
                <a:gd name="connsiteY4" fmla="*/ 0 h 113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43" h="113043">
                  <a:moveTo>
                    <a:pt x="60466" y="0"/>
                  </a:moveTo>
                  <a:cubicBezTo>
                    <a:pt x="27055" y="0"/>
                    <a:pt x="0" y="27088"/>
                    <a:pt x="0" y="60491"/>
                  </a:cubicBezTo>
                  <a:cubicBezTo>
                    <a:pt x="0" y="93889"/>
                    <a:pt x="27055" y="120952"/>
                    <a:pt x="60466" y="120952"/>
                  </a:cubicBezTo>
                  <a:cubicBezTo>
                    <a:pt x="93876" y="120952"/>
                    <a:pt x="120932" y="93889"/>
                    <a:pt x="120932" y="60491"/>
                  </a:cubicBezTo>
                  <a:cubicBezTo>
                    <a:pt x="120932" y="27088"/>
                    <a:pt x="93876" y="0"/>
                    <a:pt x="60466" y="0"/>
                  </a:cubicBezTo>
                  <a:close/>
                </a:path>
              </a:pathLst>
            </a:custGeom>
            <a:noFill/>
            <a:ln w="12700" cap="rnd">
              <a:solidFill>
                <a:schemeClr val="lt1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1371600">
                <a:defRPr/>
              </a:pPr>
              <a:endParaRPr lang="it-IT"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A0F9B3B8-8E0D-00BD-E75B-71A41959E686}"/>
                </a:ext>
              </a:extLst>
            </p:cNvPr>
            <p:cNvSpPr/>
            <p:nvPr/>
          </p:nvSpPr>
          <p:spPr>
            <a:xfrm>
              <a:off x="8613389" y="6381027"/>
              <a:ext cx="207247" cy="75363"/>
            </a:xfrm>
            <a:custGeom>
              <a:avLst/>
              <a:gdLst>
                <a:gd name="connsiteX0" fmla="*/ 215009 w 207247"/>
                <a:gd name="connsiteY0" fmla="*/ 77036 h 75362"/>
                <a:gd name="connsiteX1" fmla="*/ 139358 w 207247"/>
                <a:gd name="connsiteY1" fmla="*/ 0 h 75362"/>
                <a:gd name="connsiteX2" fmla="*/ 107479 w 207247"/>
                <a:gd name="connsiteY2" fmla="*/ 31857 h 75362"/>
                <a:gd name="connsiteX3" fmla="*/ 75652 w 207247"/>
                <a:gd name="connsiteY3" fmla="*/ 29 h 75362"/>
                <a:gd name="connsiteX4" fmla="*/ 0 w 207247"/>
                <a:gd name="connsiteY4" fmla="*/ 77036 h 75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7247" h="75362">
                  <a:moveTo>
                    <a:pt x="215009" y="77036"/>
                  </a:moveTo>
                  <a:cubicBezTo>
                    <a:pt x="213452" y="41954"/>
                    <a:pt x="202512" y="2374"/>
                    <a:pt x="139358" y="0"/>
                  </a:cubicBezTo>
                  <a:lnTo>
                    <a:pt x="107479" y="31857"/>
                  </a:lnTo>
                  <a:lnTo>
                    <a:pt x="75652" y="29"/>
                  </a:lnTo>
                  <a:cubicBezTo>
                    <a:pt x="11543" y="2590"/>
                    <a:pt x="1042" y="43308"/>
                    <a:pt x="0" y="77036"/>
                  </a:cubicBezTo>
                </a:path>
              </a:pathLst>
            </a:custGeom>
            <a:noFill/>
            <a:ln w="12700" cap="rnd">
              <a:solidFill>
                <a:schemeClr val="lt1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1371600">
                <a:defRPr/>
              </a:pPr>
              <a:endParaRPr lang="it-IT"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DA8B3B6A-90C0-0D21-42F0-069899208F34}"/>
                </a:ext>
              </a:extLst>
            </p:cNvPr>
            <p:cNvSpPr/>
            <p:nvPr/>
          </p:nvSpPr>
          <p:spPr>
            <a:xfrm>
              <a:off x="8555611" y="5809798"/>
              <a:ext cx="160146" cy="301451"/>
            </a:xfrm>
            <a:custGeom>
              <a:avLst/>
              <a:gdLst>
                <a:gd name="connsiteX0" fmla="*/ 28989 w 160145"/>
                <a:gd name="connsiteY0" fmla="*/ 32553 h 301450"/>
                <a:gd name="connsiteX1" fmla="*/ 98499 w 160145"/>
                <a:gd name="connsiteY1" fmla="*/ 710 h 301450"/>
                <a:gd name="connsiteX2" fmla="*/ 165408 w 160145"/>
                <a:gd name="connsiteY2" fmla="*/ 167224 h 301450"/>
                <a:gd name="connsiteX3" fmla="*/ 49965 w 160145"/>
                <a:gd name="connsiteY3" fmla="*/ 304624 h 301450"/>
                <a:gd name="connsiteX4" fmla="*/ 0 w 160145"/>
                <a:gd name="connsiteY4" fmla="*/ 265259 h 30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145" h="301450">
                  <a:moveTo>
                    <a:pt x="28989" y="32553"/>
                  </a:moveTo>
                  <a:cubicBezTo>
                    <a:pt x="49475" y="9227"/>
                    <a:pt x="74144" y="-3195"/>
                    <a:pt x="98499" y="710"/>
                  </a:cubicBezTo>
                  <a:cubicBezTo>
                    <a:pt x="148866" y="8737"/>
                    <a:pt x="178823" y="83285"/>
                    <a:pt x="165408" y="167224"/>
                  </a:cubicBezTo>
                  <a:cubicBezTo>
                    <a:pt x="152006" y="251139"/>
                    <a:pt x="100345" y="312660"/>
                    <a:pt x="49965" y="304624"/>
                  </a:cubicBezTo>
                  <a:cubicBezTo>
                    <a:pt x="29378" y="301355"/>
                    <a:pt x="12196" y="286926"/>
                    <a:pt x="0" y="265259"/>
                  </a:cubicBezTo>
                </a:path>
              </a:pathLst>
            </a:custGeom>
            <a:noFill/>
            <a:ln w="12700" cap="rnd">
              <a:solidFill>
                <a:schemeClr val="lt1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1371600">
                <a:defRPr/>
              </a:pPr>
              <a:endParaRPr lang="it-IT"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3B5765E5-0E88-C147-093A-D8ED46246FC7}"/>
                </a:ext>
              </a:extLst>
            </p:cNvPr>
            <p:cNvSpPr/>
            <p:nvPr/>
          </p:nvSpPr>
          <p:spPr>
            <a:xfrm>
              <a:off x="8470928" y="6028044"/>
              <a:ext cx="84783" cy="18841"/>
            </a:xfrm>
            <a:custGeom>
              <a:avLst/>
              <a:gdLst>
                <a:gd name="connsiteX0" fmla="*/ 0 w 84782"/>
                <a:gd name="connsiteY0" fmla="*/ 26530 h 18840"/>
                <a:gd name="connsiteX1" fmla="*/ 88627 w 84782"/>
                <a:gd name="connsiteY1" fmla="*/ 0 h 1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4782" h="18840">
                  <a:moveTo>
                    <a:pt x="0" y="26530"/>
                  </a:moveTo>
                  <a:lnTo>
                    <a:pt x="88627" y="0"/>
                  </a:lnTo>
                </a:path>
              </a:pathLst>
            </a:custGeom>
            <a:noFill/>
            <a:ln w="12700" cap="rnd">
              <a:solidFill>
                <a:schemeClr val="lt1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1371600">
                <a:defRPr/>
              </a:pPr>
              <a:endParaRPr lang="it-IT"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C20E650D-210B-F0C6-E217-E0AEBE263BE4}"/>
                </a:ext>
              </a:extLst>
            </p:cNvPr>
            <p:cNvSpPr/>
            <p:nvPr/>
          </p:nvSpPr>
          <p:spPr>
            <a:xfrm>
              <a:off x="8497405" y="5839171"/>
              <a:ext cx="75363" cy="47102"/>
            </a:xfrm>
            <a:custGeom>
              <a:avLst/>
              <a:gdLst>
                <a:gd name="connsiteX0" fmla="*/ 78842 w 75362"/>
                <a:gd name="connsiteY0" fmla="*/ 53005 h 47101"/>
                <a:gd name="connsiteX1" fmla="*/ 0 w 75362"/>
                <a:gd name="connsiteY1" fmla="*/ 0 h 47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362" h="47101">
                  <a:moveTo>
                    <a:pt x="78842" y="53005"/>
                  </a:move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chemeClr val="lt1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1371600">
                <a:defRPr/>
              </a:pPr>
              <a:endParaRPr lang="it-IT"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386A89F1-8932-E1A8-306F-28928D4CC654}"/>
                </a:ext>
              </a:extLst>
            </p:cNvPr>
            <p:cNvSpPr/>
            <p:nvPr/>
          </p:nvSpPr>
          <p:spPr>
            <a:xfrm>
              <a:off x="8607320" y="5925329"/>
              <a:ext cx="75363" cy="84783"/>
            </a:xfrm>
            <a:custGeom>
              <a:avLst/>
              <a:gdLst>
                <a:gd name="connsiteX0" fmla="*/ 77838 w 75362"/>
                <a:gd name="connsiteY0" fmla="*/ 4695 h 84782"/>
                <a:gd name="connsiteX1" fmla="*/ 31754 w 75362"/>
                <a:gd name="connsiteY1" fmla="*/ 236 h 84782"/>
                <a:gd name="connsiteX2" fmla="*/ 830 w 75362"/>
                <a:gd name="connsiteY2" fmla="*/ 34237 h 84782"/>
                <a:gd name="connsiteX3" fmla="*/ 19018 w 75362"/>
                <a:gd name="connsiteY3" fmla="*/ 76515 h 84782"/>
                <a:gd name="connsiteX4" fmla="*/ 63620 w 75362"/>
                <a:gd name="connsiteY4" fmla="*/ 87138 h 84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362" h="84782">
                  <a:moveTo>
                    <a:pt x="77838" y="4695"/>
                  </a:moveTo>
                  <a:lnTo>
                    <a:pt x="31754" y="236"/>
                  </a:lnTo>
                  <a:cubicBezTo>
                    <a:pt x="18201" y="-2100"/>
                    <a:pt x="4360" y="13183"/>
                    <a:pt x="830" y="34237"/>
                  </a:cubicBezTo>
                  <a:cubicBezTo>
                    <a:pt x="-2724" y="55325"/>
                    <a:pt x="5466" y="74240"/>
                    <a:pt x="19018" y="76515"/>
                  </a:cubicBezTo>
                  <a:lnTo>
                    <a:pt x="63620" y="87138"/>
                  </a:lnTo>
                </a:path>
              </a:pathLst>
            </a:custGeom>
            <a:noFill/>
            <a:ln w="12700" cap="rnd">
              <a:solidFill>
                <a:schemeClr val="lt1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1371600">
                <a:defRPr/>
              </a:pPr>
              <a:endParaRPr lang="it-IT"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81AAA386-C57D-6AD8-698D-225FAEBB52CC}"/>
                </a:ext>
              </a:extLst>
            </p:cNvPr>
            <p:cNvSpPr/>
            <p:nvPr/>
          </p:nvSpPr>
          <p:spPr>
            <a:xfrm>
              <a:off x="8458242" y="5942521"/>
              <a:ext cx="94203" cy="9420"/>
            </a:xfrm>
            <a:custGeom>
              <a:avLst/>
              <a:gdLst>
                <a:gd name="connsiteX0" fmla="*/ 0 w 94203"/>
                <a:gd name="connsiteY0" fmla="*/ 0 h 9420"/>
                <a:gd name="connsiteX1" fmla="*/ 96162 w 94203"/>
                <a:gd name="connsiteY1" fmla="*/ 16102 h 9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203" h="9420">
                  <a:moveTo>
                    <a:pt x="0" y="0"/>
                  </a:moveTo>
                  <a:lnTo>
                    <a:pt x="96162" y="16102"/>
                  </a:lnTo>
                </a:path>
              </a:pathLst>
            </a:custGeom>
            <a:noFill/>
            <a:ln w="12700" cap="rnd">
              <a:solidFill>
                <a:schemeClr val="lt1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1371600">
                <a:defRPr/>
              </a:pPr>
              <a:endParaRPr lang="it-IT"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4EF3C0E2-7AA1-81D2-6B44-8CFA9D75C76F}"/>
                </a:ext>
              </a:extLst>
            </p:cNvPr>
            <p:cNvSpPr/>
            <p:nvPr/>
          </p:nvSpPr>
          <p:spPr>
            <a:xfrm>
              <a:off x="8753098" y="6127909"/>
              <a:ext cx="169566" cy="329712"/>
            </a:xfrm>
            <a:custGeom>
              <a:avLst/>
              <a:gdLst>
                <a:gd name="connsiteX0" fmla="*/ 138554 w 169565"/>
                <a:gd name="connsiteY0" fmla="*/ 330154 h 329711"/>
                <a:gd name="connsiteX1" fmla="*/ 176524 w 169565"/>
                <a:gd name="connsiteY1" fmla="*/ 145098 h 329711"/>
                <a:gd name="connsiteX2" fmla="*/ 15537 w 169565"/>
                <a:gd name="connsiteY2" fmla="*/ 28453 h 329711"/>
                <a:gd name="connsiteX3" fmla="*/ 0 w 169565"/>
                <a:gd name="connsiteY3" fmla="*/ 0 h 329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565" h="329711">
                  <a:moveTo>
                    <a:pt x="138554" y="330154"/>
                  </a:moveTo>
                  <a:lnTo>
                    <a:pt x="176524" y="145098"/>
                  </a:lnTo>
                  <a:cubicBezTo>
                    <a:pt x="116611" y="125429"/>
                    <a:pt x="55027" y="90828"/>
                    <a:pt x="15537" y="28453"/>
                  </a:cubicBezTo>
                  <a:cubicBezTo>
                    <a:pt x="9885" y="19533"/>
                    <a:pt x="4672" y="10089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lt1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1371600">
                <a:defRPr/>
              </a:pPr>
              <a:endParaRPr lang="it-IT"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58460573-6698-4525-DBAB-7F203C79162C}"/>
                </a:ext>
              </a:extLst>
            </p:cNvPr>
            <p:cNvSpPr/>
            <p:nvPr/>
          </p:nvSpPr>
          <p:spPr>
            <a:xfrm>
              <a:off x="9083036" y="6359189"/>
              <a:ext cx="28261" cy="94203"/>
            </a:xfrm>
            <a:custGeom>
              <a:avLst/>
              <a:gdLst>
                <a:gd name="connsiteX0" fmla="*/ 29605 w 28260"/>
                <a:gd name="connsiteY0" fmla="*/ 0 h 94203"/>
                <a:gd name="connsiteX1" fmla="*/ 0 w 28260"/>
                <a:gd name="connsiteY1" fmla="*/ 98875 h 94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260" h="94203">
                  <a:moveTo>
                    <a:pt x="29605" y="0"/>
                  </a:moveTo>
                  <a:lnTo>
                    <a:pt x="0" y="98875"/>
                  </a:lnTo>
                </a:path>
              </a:pathLst>
            </a:custGeom>
            <a:noFill/>
            <a:ln w="12700" cap="rnd">
              <a:solidFill>
                <a:schemeClr val="lt1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1371600">
                <a:defRPr/>
              </a:pPr>
              <a:endParaRPr lang="it-IT"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947F2527-3513-7DA8-30C7-4842D9A05EF2}"/>
                </a:ext>
              </a:extLst>
            </p:cNvPr>
            <p:cNvSpPr/>
            <p:nvPr/>
          </p:nvSpPr>
          <p:spPr>
            <a:xfrm>
              <a:off x="8666104" y="5830581"/>
              <a:ext cx="263769" cy="254349"/>
            </a:xfrm>
            <a:custGeom>
              <a:avLst/>
              <a:gdLst>
                <a:gd name="connsiteX0" fmla="*/ 0 w 263769"/>
                <a:gd name="connsiteY0" fmla="*/ 261296 h 254348"/>
                <a:gd name="connsiteX1" fmla="*/ 170407 w 263769"/>
                <a:gd name="connsiteY1" fmla="*/ 256282 h 254348"/>
                <a:gd name="connsiteX2" fmla="*/ 228588 w 263769"/>
                <a:gd name="connsiteY2" fmla="*/ 226868 h 254348"/>
                <a:gd name="connsiteX3" fmla="*/ 270841 w 263769"/>
                <a:gd name="connsiteY3" fmla="*/ 179162 h 254348"/>
                <a:gd name="connsiteX4" fmla="*/ 237016 w 263769"/>
                <a:gd name="connsiteY4" fmla="*/ 113318 h 254348"/>
                <a:gd name="connsiteX5" fmla="*/ 182541 w 263769"/>
                <a:gd name="connsiteY5" fmla="*/ 69783 h 254348"/>
                <a:gd name="connsiteX6" fmla="*/ 24003 w 263769"/>
                <a:gd name="connsiteY6" fmla="*/ 0 h 254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3769" h="254348">
                  <a:moveTo>
                    <a:pt x="0" y="261296"/>
                  </a:moveTo>
                  <a:cubicBezTo>
                    <a:pt x="0" y="261296"/>
                    <a:pt x="94354" y="250016"/>
                    <a:pt x="170407" y="256282"/>
                  </a:cubicBezTo>
                  <a:cubicBezTo>
                    <a:pt x="195303" y="258342"/>
                    <a:pt x="220122" y="238648"/>
                    <a:pt x="228588" y="226868"/>
                  </a:cubicBezTo>
                  <a:cubicBezTo>
                    <a:pt x="243911" y="223777"/>
                    <a:pt x="267877" y="203528"/>
                    <a:pt x="270841" y="179162"/>
                  </a:cubicBezTo>
                  <a:cubicBezTo>
                    <a:pt x="275250" y="142786"/>
                    <a:pt x="253847" y="121257"/>
                    <a:pt x="237016" y="113318"/>
                  </a:cubicBezTo>
                  <a:cubicBezTo>
                    <a:pt x="224468" y="88173"/>
                    <a:pt x="201997" y="74195"/>
                    <a:pt x="182541" y="69783"/>
                  </a:cubicBezTo>
                  <a:cubicBezTo>
                    <a:pt x="97431" y="50354"/>
                    <a:pt x="50581" y="15812"/>
                    <a:pt x="24003" y="0"/>
                  </a:cubicBezTo>
                </a:path>
              </a:pathLst>
            </a:custGeom>
            <a:noFill/>
            <a:ln w="12700" cap="rnd">
              <a:solidFill>
                <a:schemeClr val="lt1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1371600">
                <a:defRPr/>
              </a:pPr>
              <a:endParaRPr lang="it-IT"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9053BB9F-285B-1894-C458-E81CEC6F7D57}"/>
                </a:ext>
              </a:extLst>
            </p:cNvPr>
            <p:cNvSpPr/>
            <p:nvPr/>
          </p:nvSpPr>
          <p:spPr>
            <a:xfrm>
              <a:off x="8978935" y="5933061"/>
              <a:ext cx="226088" cy="207247"/>
            </a:xfrm>
            <a:custGeom>
              <a:avLst/>
              <a:gdLst>
                <a:gd name="connsiteX0" fmla="*/ 206431 w 226087"/>
                <a:gd name="connsiteY0" fmla="*/ 137150 h 207247"/>
                <a:gd name="connsiteX1" fmla="*/ 231690 w 226087"/>
                <a:gd name="connsiteY1" fmla="*/ 101691 h 207247"/>
                <a:gd name="connsiteX2" fmla="*/ 212485 w 226087"/>
                <a:gd name="connsiteY2" fmla="*/ 72071 h 207247"/>
                <a:gd name="connsiteX3" fmla="*/ 92784 w 226087"/>
                <a:gd name="connsiteY3" fmla="*/ 0 h 207247"/>
                <a:gd name="connsiteX4" fmla="*/ 14935 w 226087"/>
                <a:gd name="connsiteY4" fmla="*/ 17576 h 207247"/>
                <a:gd name="connsiteX5" fmla="*/ 0 w 226087"/>
                <a:gd name="connsiteY5" fmla="*/ 78945 h 207247"/>
                <a:gd name="connsiteX6" fmla="*/ 128543 w 226087"/>
                <a:gd name="connsiteY6" fmla="*/ 207439 h 207247"/>
                <a:gd name="connsiteX7" fmla="*/ 185367 w 226087"/>
                <a:gd name="connsiteY7" fmla="*/ 194099 h 207247"/>
                <a:gd name="connsiteX8" fmla="*/ 206431 w 226087"/>
                <a:gd name="connsiteY8" fmla="*/ 137150 h 207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087" h="207247">
                  <a:moveTo>
                    <a:pt x="206431" y="137150"/>
                  </a:moveTo>
                  <a:cubicBezTo>
                    <a:pt x="221240" y="137150"/>
                    <a:pt x="231690" y="116498"/>
                    <a:pt x="231690" y="101691"/>
                  </a:cubicBezTo>
                  <a:cubicBezTo>
                    <a:pt x="231690" y="88139"/>
                    <a:pt x="224417" y="72071"/>
                    <a:pt x="212485" y="72071"/>
                  </a:cubicBezTo>
                  <a:cubicBezTo>
                    <a:pt x="151580" y="72071"/>
                    <a:pt x="92784" y="0"/>
                    <a:pt x="92784" y="0"/>
                  </a:cubicBezTo>
                  <a:cubicBezTo>
                    <a:pt x="66733" y="11909"/>
                    <a:pt x="32431" y="16320"/>
                    <a:pt x="14935" y="17576"/>
                  </a:cubicBezTo>
                  <a:cubicBezTo>
                    <a:pt x="7009" y="34242"/>
                    <a:pt x="0" y="59211"/>
                    <a:pt x="0" y="78945"/>
                  </a:cubicBezTo>
                  <a:cubicBezTo>
                    <a:pt x="0" y="149921"/>
                    <a:pt x="57552" y="207439"/>
                    <a:pt x="128543" y="207439"/>
                  </a:cubicBezTo>
                  <a:cubicBezTo>
                    <a:pt x="148967" y="207439"/>
                    <a:pt x="168197" y="202577"/>
                    <a:pt x="185367" y="194099"/>
                  </a:cubicBezTo>
                  <a:cubicBezTo>
                    <a:pt x="213867" y="165234"/>
                    <a:pt x="206431" y="137150"/>
                    <a:pt x="206431" y="137150"/>
                  </a:cubicBezTo>
                  <a:close/>
                </a:path>
              </a:pathLst>
            </a:custGeom>
            <a:noFill/>
            <a:ln w="12700" cap="rnd">
              <a:solidFill>
                <a:schemeClr val="lt1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1371600">
                <a:defRPr/>
              </a:pPr>
              <a:endParaRPr lang="it-IT"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E390C63A-3F21-81EE-13B5-8C8768C6D823}"/>
                </a:ext>
              </a:extLst>
            </p:cNvPr>
            <p:cNvSpPr/>
            <p:nvPr/>
          </p:nvSpPr>
          <p:spPr>
            <a:xfrm>
              <a:off x="8993606" y="5877972"/>
              <a:ext cx="254349" cy="339132"/>
            </a:xfrm>
            <a:custGeom>
              <a:avLst/>
              <a:gdLst>
                <a:gd name="connsiteX0" fmla="*/ 0 w 254348"/>
                <a:gd name="connsiteY0" fmla="*/ 72665 h 339131"/>
                <a:gd name="connsiteX1" fmla="*/ 114639 w 254348"/>
                <a:gd name="connsiteY1" fmla="*/ 0 h 339131"/>
                <a:gd name="connsiteX2" fmla="*/ 161125 w 254348"/>
                <a:gd name="connsiteY2" fmla="*/ 8890 h 339131"/>
                <a:gd name="connsiteX3" fmla="*/ 161125 w 254348"/>
                <a:gd name="connsiteY3" fmla="*/ 8802 h 339131"/>
                <a:gd name="connsiteX4" fmla="*/ 259449 w 254348"/>
                <a:gd name="connsiteY4" fmla="*/ 169036 h 339131"/>
                <a:gd name="connsiteX5" fmla="*/ 263506 w 254348"/>
                <a:gd name="connsiteY5" fmla="*/ 340202 h 339131"/>
                <a:gd name="connsiteX6" fmla="*/ 217019 w 254348"/>
                <a:gd name="connsiteY6" fmla="*/ 299615 h 339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348" h="339131">
                  <a:moveTo>
                    <a:pt x="0" y="72665"/>
                  </a:moveTo>
                  <a:cubicBezTo>
                    <a:pt x="20386" y="29757"/>
                    <a:pt x="63983" y="0"/>
                    <a:pt x="114639" y="0"/>
                  </a:cubicBezTo>
                  <a:cubicBezTo>
                    <a:pt x="131068" y="0"/>
                    <a:pt x="146719" y="3228"/>
                    <a:pt x="161125" y="8890"/>
                  </a:cubicBezTo>
                  <a:lnTo>
                    <a:pt x="161125" y="8802"/>
                  </a:lnTo>
                  <a:cubicBezTo>
                    <a:pt x="161125" y="8802"/>
                    <a:pt x="262764" y="33550"/>
                    <a:pt x="259449" y="169036"/>
                  </a:cubicBezTo>
                  <a:cubicBezTo>
                    <a:pt x="257778" y="237152"/>
                    <a:pt x="224782" y="286388"/>
                    <a:pt x="263506" y="340202"/>
                  </a:cubicBezTo>
                  <a:cubicBezTo>
                    <a:pt x="263506" y="340202"/>
                    <a:pt x="231665" y="326154"/>
                    <a:pt x="217019" y="299615"/>
                  </a:cubicBezTo>
                </a:path>
              </a:pathLst>
            </a:custGeom>
            <a:noFill/>
            <a:ln w="12700" cap="rnd">
              <a:solidFill>
                <a:schemeClr val="lt1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1371600">
                <a:defRPr/>
              </a:pPr>
              <a:endParaRPr lang="it-IT"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3F4AB690-C9B5-F674-0458-E0E48044538A}"/>
                </a:ext>
              </a:extLst>
            </p:cNvPr>
            <p:cNvSpPr/>
            <p:nvPr/>
          </p:nvSpPr>
          <p:spPr>
            <a:xfrm>
              <a:off x="8882320" y="6119824"/>
              <a:ext cx="339132" cy="329712"/>
            </a:xfrm>
            <a:custGeom>
              <a:avLst/>
              <a:gdLst>
                <a:gd name="connsiteX0" fmla="*/ 0 w 339131"/>
                <a:gd name="connsiteY0" fmla="*/ 0 h 329711"/>
                <a:gd name="connsiteX1" fmla="*/ 115217 w 339131"/>
                <a:gd name="connsiteY1" fmla="*/ 45846 h 329711"/>
                <a:gd name="connsiteX2" fmla="*/ 134158 w 339131"/>
                <a:gd name="connsiteY2" fmla="*/ 134608 h 329711"/>
                <a:gd name="connsiteX3" fmla="*/ 235533 w 339131"/>
                <a:gd name="connsiteY3" fmla="*/ 68944 h 329711"/>
                <a:gd name="connsiteX4" fmla="*/ 339044 w 339131"/>
                <a:gd name="connsiteY4" fmla="*/ 212104 h 329711"/>
                <a:gd name="connsiteX5" fmla="*/ 310883 w 339131"/>
                <a:gd name="connsiteY5" fmla="*/ 338239 h 329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9131" h="329711">
                  <a:moveTo>
                    <a:pt x="0" y="0"/>
                  </a:moveTo>
                  <a:cubicBezTo>
                    <a:pt x="25837" y="19444"/>
                    <a:pt x="70928" y="34654"/>
                    <a:pt x="115217" y="45846"/>
                  </a:cubicBezTo>
                  <a:lnTo>
                    <a:pt x="134158" y="134608"/>
                  </a:lnTo>
                  <a:lnTo>
                    <a:pt x="235533" y="68944"/>
                  </a:lnTo>
                  <a:cubicBezTo>
                    <a:pt x="318470" y="82570"/>
                    <a:pt x="354594" y="133087"/>
                    <a:pt x="339044" y="212104"/>
                  </a:cubicBezTo>
                  <a:cubicBezTo>
                    <a:pt x="332801" y="243819"/>
                    <a:pt x="310883" y="338239"/>
                    <a:pt x="310883" y="338239"/>
                  </a:cubicBezTo>
                </a:path>
              </a:pathLst>
            </a:custGeom>
            <a:noFill/>
            <a:ln w="12700" cap="rnd">
              <a:solidFill>
                <a:schemeClr val="lt1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1371600">
                <a:defRPr/>
              </a:pPr>
              <a:endParaRPr lang="it-IT"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53" name="Oval 52">
            <a:extLst>
              <a:ext uri="{FF2B5EF4-FFF2-40B4-BE49-F238E27FC236}">
                <a16:creationId xmlns:a16="http://schemas.microsoft.com/office/drawing/2014/main" id="{B2261C69-42A8-478C-AE19-2CA7422B72D0}"/>
              </a:ext>
            </a:extLst>
          </p:cNvPr>
          <p:cNvSpPr>
            <a:spLocks noChangeAspect="1"/>
          </p:cNvSpPr>
          <p:nvPr/>
        </p:nvSpPr>
        <p:spPr>
          <a:xfrm>
            <a:off x="3977492" y="4493771"/>
            <a:ext cx="2577000" cy="25770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43D05B6-5A11-4202-AB20-260BA7432F87}"/>
              </a:ext>
            </a:extLst>
          </p:cNvPr>
          <p:cNvSpPr txBox="1"/>
          <p:nvPr/>
        </p:nvSpPr>
        <p:spPr>
          <a:xfrm>
            <a:off x="862193" y="3292431"/>
            <a:ext cx="1580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>
                <a:latin typeface="Titillium Web" panose="00000500000000000000" pitchFamily="2" charset="0"/>
              </a:rPr>
              <a:t>Il nuovo modello di misurazione e valutazione della Produzione e della Qualità si basa su: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AEE8EF7-BC4B-41C5-B0A7-BFAF9D26DE95}"/>
              </a:ext>
            </a:extLst>
          </p:cNvPr>
          <p:cNvSpPr txBox="1"/>
          <p:nvPr/>
        </p:nvSpPr>
        <p:spPr>
          <a:xfrm>
            <a:off x="1547574" y="7303357"/>
            <a:ext cx="729869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b="1">
                <a:latin typeface="Titillium Web" panose="00000500000000000000" pitchFamily="2" charset="0"/>
              </a:rPr>
              <a:t>La revisione dell’attuale sistema di misura della produzione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BE4275A-7840-4A1A-8DF6-7F18F6D72605}"/>
              </a:ext>
            </a:extLst>
          </p:cNvPr>
          <p:cNvSpPr txBox="1"/>
          <p:nvPr/>
        </p:nvSpPr>
        <p:spPr>
          <a:xfrm>
            <a:off x="9367496" y="7316402"/>
            <a:ext cx="7298697" cy="89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b="1">
                <a:latin typeface="Titillium Web" panose="00000500000000000000" pitchFamily="2" charset="0"/>
              </a:rPr>
              <a:t>La revisione del sistema di rilevazione e misura della qualità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18351FCA-95EE-4D31-A391-43A875389519}"/>
              </a:ext>
            </a:extLst>
          </p:cNvPr>
          <p:cNvCxnSpPr>
            <a:cxnSpLocks/>
          </p:cNvCxnSpPr>
          <p:nvPr/>
        </p:nvCxnSpPr>
        <p:spPr>
          <a:xfrm>
            <a:off x="8967536" y="4820537"/>
            <a:ext cx="0" cy="2088000"/>
          </a:xfrm>
          <a:prstGeom prst="line">
            <a:avLst/>
          </a:prstGeom>
          <a:ln w="41275">
            <a:headEnd type="diamond"/>
            <a:tailEnd type="diamond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60" name="Oval 59">
            <a:extLst>
              <a:ext uri="{FF2B5EF4-FFF2-40B4-BE49-F238E27FC236}">
                <a16:creationId xmlns:a16="http://schemas.microsoft.com/office/drawing/2014/main" id="{88C5D8A0-F143-4292-A898-55888EA87BBF}"/>
              </a:ext>
            </a:extLst>
          </p:cNvPr>
          <p:cNvSpPr/>
          <p:nvPr/>
        </p:nvSpPr>
        <p:spPr>
          <a:xfrm>
            <a:off x="3720089" y="4363368"/>
            <a:ext cx="2593833" cy="2593833"/>
          </a:xfrm>
          <a:prstGeom prst="ellipse">
            <a:avLst/>
          </a:prstGeom>
          <a:solidFill>
            <a:schemeClr val="bg1"/>
          </a:solidFill>
          <a:ln w="38100">
            <a:solidFill>
              <a:srgbClr val="2F6D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52144BD-8B37-422F-816E-0169A04A6A32}"/>
              </a:ext>
            </a:extLst>
          </p:cNvPr>
          <p:cNvGrpSpPr/>
          <p:nvPr/>
        </p:nvGrpSpPr>
        <p:grpSpPr>
          <a:xfrm>
            <a:off x="15517739" y="399341"/>
            <a:ext cx="1186591" cy="1186591"/>
            <a:chOff x="11643408" y="337142"/>
            <a:chExt cx="1186591" cy="1186591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F81F3E15-5D6A-4078-BD63-F447AA356E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707671" y="421274"/>
              <a:ext cx="1058066" cy="1008000"/>
            </a:xfrm>
            <a:prstGeom prst="rect">
              <a:avLst/>
            </a:prstGeom>
          </p:spPr>
        </p:pic>
        <p:sp>
          <p:nvSpPr>
            <p:cNvPr id="31" name="Partial Circle 30">
              <a:extLst>
                <a:ext uri="{FF2B5EF4-FFF2-40B4-BE49-F238E27FC236}">
                  <a16:creationId xmlns:a16="http://schemas.microsoft.com/office/drawing/2014/main" id="{3A38424C-24CE-44EB-AEC9-4E9913C420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643408" y="337142"/>
              <a:ext cx="1186591" cy="1186591"/>
            </a:xfrm>
            <a:prstGeom prst="pie">
              <a:avLst>
                <a:gd name="adj1" fmla="val 16265334"/>
                <a:gd name="adj2" fmla="val 74669"/>
              </a:avLst>
            </a:prstGeom>
            <a:solidFill>
              <a:schemeClr val="accent4">
                <a:alpha val="20000"/>
              </a:schemeClr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F198BE9-908F-33DA-2F46-534B0A192938}"/>
                  </a:ext>
                </a:extLst>
              </p14:cNvPr>
              <p14:cNvContentPartPr/>
              <p14:nvPr/>
            </p14:nvContentPartPr>
            <p14:xfrm>
              <a:off x="15135532" y="5549080"/>
              <a:ext cx="46088" cy="46088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F198BE9-908F-33DA-2F46-534B0A19293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831132" y="3244680"/>
                <a:ext cx="4608800" cy="460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ECBDC7F-CA5F-46BC-AD9C-37A269F67836}"/>
                  </a:ext>
                </a:extLst>
              </p14:cNvPr>
              <p14:cNvContentPartPr/>
              <p14:nvPr/>
            </p14:nvContentPartPr>
            <p14:xfrm>
              <a:off x="11017250" y="6942666"/>
              <a:ext cx="26458" cy="26458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ECBDC7F-CA5F-46BC-AD9C-37A269F6783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694350" y="5619766"/>
                <a:ext cx="2645800" cy="264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454BF0F-954D-C5B2-EF8C-1D81A32C4681}"/>
                  </a:ext>
                </a:extLst>
              </p14:cNvPr>
              <p14:cNvContentPartPr/>
              <p14:nvPr/>
            </p14:nvContentPartPr>
            <p14:xfrm>
              <a:off x="11123083" y="7196666"/>
              <a:ext cx="26458" cy="26458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454BF0F-954D-C5B2-EF8C-1D81A32C46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800183" y="5873766"/>
                <a:ext cx="2645800" cy="264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D2767E3D-508F-05AB-EE8C-AEE6B3A086DC}"/>
                  </a:ext>
                </a:extLst>
              </p14:cNvPr>
              <p14:cNvContentPartPr/>
              <p14:nvPr/>
            </p14:nvContentPartPr>
            <p14:xfrm>
              <a:off x="12435416" y="7323667"/>
              <a:ext cx="26458" cy="26458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D2767E3D-508F-05AB-EE8C-AEE6B3A086D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112516" y="6000767"/>
                <a:ext cx="2645800" cy="264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2C1F9805-2B64-2990-AA68-DFCB8BEA18C5}"/>
                  </a:ext>
                </a:extLst>
              </p14:cNvPr>
              <p14:cNvContentPartPr/>
              <p14:nvPr/>
            </p14:nvContentPartPr>
            <p14:xfrm>
              <a:off x="11673417" y="7704667"/>
              <a:ext cx="26458" cy="26458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2C1F9805-2B64-2990-AA68-DFCB8BEA18C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350517" y="6381767"/>
                <a:ext cx="2645800" cy="264580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Oval 6">
            <a:extLst>
              <a:ext uri="{FF2B5EF4-FFF2-40B4-BE49-F238E27FC236}">
                <a16:creationId xmlns:a16="http://schemas.microsoft.com/office/drawing/2014/main" id="{85BD19E5-1874-3098-FCF4-546B41FF0810}"/>
              </a:ext>
            </a:extLst>
          </p:cNvPr>
          <p:cNvSpPr>
            <a:spLocks noChangeAspect="1"/>
          </p:cNvSpPr>
          <p:nvPr/>
        </p:nvSpPr>
        <p:spPr>
          <a:xfrm>
            <a:off x="12231483" y="4570634"/>
            <a:ext cx="2577000" cy="25770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2359AC8-5C5A-A6C9-B4DE-D4BBD33CEE0F}"/>
              </a:ext>
            </a:extLst>
          </p:cNvPr>
          <p:cNvSpPr/>
          <p:nvPr/>
        </p:nvSpPr>
        <p:spPr>
          <a:xfrm>
            <a:off x="11974080" y="4440231"/>
            <a:ext cx="2593833" cy="2593833"/>
          </a:xfrm>
          <a:prstGeom prst="ellipse">
            <a:avLst/>
          </a:prstGeom>
          <a:solidFill>
            <a:schemeClr val="bg1"/>
          </a:solidFill>
          <a:ln w="38100">
            <a:solidFill>
              <a:srgbClr val="2F6D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4" name="Graphic 13" descr="Clipboard Checked with solid fill">
            <a:extLst>
              <a:ext uri="{FF2B5EF4-FFF2-40B4-BE49-F238E27FC236}">
                <a16:creationId xmlns:a16="http://schemas.microsoft.com/office/drawing/2014/main" id="{CC9F7FE5-C946-DB35-8A3B-E159943B0BE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80621" y="4563653"/>
            <a:ext cx="2072768" cy="2072768"/>
          </a:xfrm>
          <a:prstGeom prst="rect">
            <a:avLst/>
          </a:prstGeom>
        </p:spPr>
      </p:pic>
      <p:pic>
        <p:nvPicPr>
          <p:cNvPr id="11" name="Graphic 10" descr="Clipboard Badge with solid fill">
            <a:extLst>
              <a:ext uri="{FF2B5EF4-FFF2-40B4-BE49-F238E27FC236}">
                <a16:creationId xmlns:a16="http://schemas.microsoft.com/office/drawing/2014/main" id="{4DE8DA51-2BB2-5FE6-4411-C0F89B5C66A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220650" y="4556673"/>
            <a:ext cx="2086729" cy="2086729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7DC83CAD-F0B9-50D3-3DED-7BEC99BCF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323" y="123686"/>
            <a:ext cx="15029416" cy="1445227"/>
          </a:xfrm>
        </p:spPr>
        <p:txBody>
          <a:bodyPr>
            <a:noAutofit/>
          </a:bodyPr>
          <a:lstStyle/>
          <a:p>
            <a:r>
              <a:rPr lang="it-IT" sz="5400"/>
              <a:t>2.1 Nuova Logica di misurazione della Produzione e della Qualità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38791670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4E351-B831-49B6-82A7-3F1F3B188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81" y="508363"/>
            <a:ext cx="15443196" cy="714375"/>
          </a:xfrm>
        </p:spPr>
        <p:txBody>
          <a:bodyPr/>
          <a:lstStyle/>
          <a:p>
            <a:r>
              <a:rPr lang="it-IT" sz="5400" dirty="0"/>
              <a:t>2.2 I Principi del nuovo sistema di misurazione della Produzione e della Qualità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6E285A3-3CA3-48E0-9FF9-478D4FF3A405}"/>
              </a:ext>
            </a:extLst>
          </p:cNvPr>
          <p:cNvSpPr>
            <a:spLocks noChangeAspect="1"/>
          </p:cNvSpPr>
          <p:nvPr/>
        </p:nvSpPr>
        <p:spPr>
          <a:xfrm>
            <a:off x="1003018" y="2078506"/>
            <a:ext cx="1008000" cy="1006416"/>
          </a:xfrm>
          <a:prstGeom prst="ellipse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800" b="1">
                <a:latin typeface="Titillium"/>
              </a:rPr>
              <a:t>1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8AABE41-0B9F-4069-AD6C-BB2F35B66A9D}"/>
              </a:ext>
            </a:extLst>
          </p:cNvPr>
          <p:cNvSpPr/>
          <p:nvPr/>
        </p:nvSpPr>
        <p:spPr>
          <a:xfrm>
            <a:off x="2474566" y="2185714"/>
            <a:ext cx="14112000" cy="7920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tlCol="0" anchor="ctr" anchorCtr="0"/>
          <a:lstStyle/>
          <a:p>
            <a:r>
              <a:rPr lang="it-IT" sz="2400">
                <a:solidFill>
                  <a:schemeClr val="tx1"/>
                </a:solidFill>
                <a:latin typeface="Titillium"/>
              </a:rPr>
              <a:t>Coerenza con il </a:t>
            </a:r>
            <a:r>
              <a:rPr lang="it-IT" sz="2400" b="1">
                <a:solidFill>
                  <a:srgbClr val="2F6DD5"/>
                </a:solidFill>
                <a:latin typeface="Titillium"/>
              </a:rPr>
              <a:t>nuovo modello di servizio </a:t>
            </a:r>
            <a:r>
              <a:rPr lang="it-IT" sz="2400">
                <a:solidFill>
                  <a:schemeClr val="tx1"/>
                </a:solidFill>
                <a:latin typeface="Titillium"/>
              </a:rPr>
              <a:t>in fase di evoluzione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BF8107E-EAF6-4068-96FE-FC6CE85C0486}"/>
              </a:ext>
            </a:extLst>
          </p:cNvPr>
          <p:cNvSpPr>
            <a:spLocks noChangeAspect="1"/>
          </p:cNvSpPr>
          <p:nvPr/>
        </p:nvSpPr>
        <p:spPr>
          <a:xfrm>
            <a:off x="1003018" y="3421573"/>
            <a:ext cx="1008000" cy="1006416"/>
          </a:xfrm>
          <a:prstGeom prst="ellipse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800" b="1">
                <a:latin typeface="Titillium"/>
              </a:rPr>
              <a:t>2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E056F1C-A529-4132-AD45-2847B43B58E8}"/>
              </a:ext>
            </a:extLst>
          </p:cNvPr>
          <p:cNvSpPr/>
          <p:nvPr/>
        </p:nvSpPr>
        <p:spPr>
          <a:xfrm>
            <a:off x="2474566" y="3528781"/>
            <a:ext cx="14112000" cy="7920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tlCol="0" anchor="ctr" anchorCtr="0"/>
          <a:lstStyle/>
          <a:p>
            <a:r>
              <a:rPr lang="it-IT" sz="2400">
                <a:solidFill>
                  <a:schemeClr val="tx1"/>
                </a:solidFill>
                <a:latin typeface="Titillium"/>
              </a:rPr>
              <a:t>Coerenza con il </a:t>
            </a:r>
            <a:r>
              <a:rPr lang="it-IT" sz="2400" b="1" err="1">
                <a:solidFill>
                  <a:srgbClr val="2F6DD5"/>
                </a:solidFill>
                <a:latin typeface="Titillium"/>
              </a:rPr>
              <a:t>metaprocesso</a:t>
            </a:r>
            <a:r>
              <a:rPr lang="it-IT" sz="2400" b="1">
                <a:solidFill>
                  <a:srgbClr val="2F6DD5"/>
                </a:solidFill>
                <a:latin typeface="Titillium"/>
              </a:rPr>
              <a:t> alla base del modello organizzativo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D1FDE11-B605-4625-9EC1-8181CD68F7F2}"/>
              </a:ext>
            </a:extLst>
          </p:cNvPr>
          <p:cNvSpPr>
            <a:spLocks noChangeAspect="1"/>
          </p:cNvSpPr>
          <p:nvPr/>
        </p:nvSpPr>
        <p:spPr>
          <a:xfrm>
            <a:off x="1003018" y="4764640"/>
            <a:ext cx="1008000" cy="1006416"/>
          </a:xfrm>
          <a:prstGeom prst="ellipse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800" b="1">
                <a:latin typeface="Titillium"/>
              </a:rPr>
              <a:t>3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4D48D33-34B5-435B-865F-9BAE127D104A}"/>
              </a:ext>
            </a:extLst>
          </p:cNvPr>
          <p:cNvSpPr/>
          <p:nvPr/>
        </p:nvSpPr>
        <p:spPr>
          <a:xfrm>
            <a:off x="2474566" y="4871848"/>
            <a:ext cx="14112000" cy="7920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tlCol="0" anchor="ctr" anchorCtr="0"/>
          <a:lstStyle/>
          <a:p>
            <a:r>
              <a:rPr lang="it-IT" sz="2400">
                <a:solidFill>
                  <a:schemeClr val="tx1"/>
                </a:solidFill>
                <a:latin typeface="Titillium"/>
              </a:rPr>
              <a:t>Coerenza con la </a:t>
            </a:r>
            <a:r>
              <a:rPr lang="it-IT" sz="2400" b="1">
                <a:solidFill>
                  <a:srgbClr val="2F6DD5"/>
                </a:solidFill>
                <a:latin typeface="Titillium"/>
              </a:rPr>
              <a:t>necessità di rilevare la produzione </a:t>
            </a:r>
            <a:r>
              <a:rPr lang="it-IT" sz="2400">
                <a:solidFill>
                  <a:schemeClr val="tx1"/>
                </a:solidFill>
                <a:latin typeface="Titillium"/>
              </a:rPr>
              <a:t>non come realizzazione di singole attività ma </a:t>
            </a:r>
            <a:r>
              <a:rPr lang="it-IT" sz="2400" b="1">
                <a:solidFill>
                  <a:srgbClr val="2F6DD5"/>
                </a:solidFill>
                <a:latin typeface="Titillium"/>
              </a:rPr>
              <a:t>come produzione di un servizio al cittadino (output) 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F4F4D8D-C805-42D9-93AA-F4E65F994BA2}"/>
              </a:ext>
            </a:extLst>
          </p:cNvPr>
          <p:cNvSpPr>
            <a:spLocks noChangeAspect="1"/>
          </p:cNvSpPr>
          <p:nvPr/>
        </p:nvSpPr>
        <p:spPr>
          <a:xfrm>
            <a:off x="1003018" y="6107707"/>
            <a:ext cx="1008000" cy="1006416"/>
          </a:xfrm>
          <a:prstGeom prst="ellipse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800" b="1">
                <a:latin typeface="Titillium"/>
              </a:rPr>
              <a:t>4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55A29E4-ACCC-46E9-85B4-E161188521D2}"/>
              </a:ext>
            </a:extLst>
          </p:cNvPr>
          <p:cNvSpPr/>
          <p:nvPr/>
        </p:nvSpPr>
        <p:spPr>
          <a:xfrm>
            <a:off x="2474566" y="6214915"/>
            <a:ext cx="14112000" cy="7920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tlCol="0" anchor="ctr" anchorCtr="0"/>
          <a:lstStyle/>
          <a:p>
            <a:r>
              <a:rPr lang="it-IT" sz="2400">
                <a:solidFill>
                  <a:schemeClr val="tx1"/>
                </a:solidFill>
                <a:latin typeface="Titillium"/>
              </a:rPr>
              <a:t>Valutazione di tutte </a:t>
            </a:r>
            <a:r>
              <a:rPr lang="it-IT" sz="2400" b="1">
                <a:solidFill>
                  <a:srgbClr val="2F6DD5"/>
                </a:solidFill>
                <a:latin typeface="Titillium"/>
              </a:rPr>
              <a:t>le attività consulenziali e relazionali </a:t>
            </a:r>
            <a:r>
              <a:rPr lang="it-IT" sz="2400">
                <a:solidFill>
                  <a:schemeClr val="tx1"/>
                </a:solidFill>
                <a:latin typeface="Titillium"/>
              </a:rPr>
              <a:t>(materiali e immateriali, dirette ed indirette) con intermediari e cittadini 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E61958E-8CF0-42F4-9074-B2D261E8E2AF}"/>
              </a:ext>
            </a:extLst>
          </p:cNvPr>
          <p:cNvSpPr>
            <a:spLocks noChangeAspect="1"/>
          </p:cNvSpPr>
          <p:nvPr/>
        </p:nvSpPr>
        <p:spPr>
          <a:xfrm>
            <a:off x="1003018" y="7450774"/>
            <a:ext cx="1008000" cy="1006416"/>
          </a:xfrm>
          <a:prstGeom prst="ellipse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800" b="1">
                <a:latin typeface="Titillium"/>
              </a:rPr>
              <a:t>5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FAEF5A8-D0B5-458D-83F0-FDB2264CCF46}"/>
              </a:ext>
            </a:extLst>
          </p:cNvPr>
          <p:cNvSpPr/>
          <p:nvPr/>
        </p:nvSpPr>
        <p:spPr>
          <a:xfrm>
            <a:off x="2474566" y="7557982"/>
            <a:ext cx="14112000" cy="7920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tlCol="0" anchor="ctr" anchorCtr="0"/>
          <a:lstStyle/>
          <a:p>
            <a:r>
              <a:rPr lang="it-IT" sz="2400">
                <a:solidFill>
                  <a:schemeClr val="tx1"/>
                </a:solidFill>
                <a:latin typeface="Titillium"/>
              </a:rPr>
              <a:t>Valorizzazione della </a:t>
            </a:r>
            <a:r>
              <a:rPr lang="it-IT" sz="2400" b="1">
                <a:solidFill>
                  <a:srgbClr val="2F6DD5"/>
                </a:solidFill>
                <a:latin typeface="Titillium"/>
              </a:rPr>
              <a:t>capacità di gestione delle strutture in modalità ibrida </a:t>
            </a:r>
            <a:r>
              <a:rPr lang="it-IT" sz="2400">
                <a:solidFill>
                  <a:schemeClr val="tx1"/>
                </a:solidFill>
                <a:latin typeface="Titillium"/>
              </a:rPr>
              <a:t>(presenza e smart working)</a:t>
            </a:r>
            <a:endParaRPr lang="it-IT" sz="2400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0415A0E-F9E6-4A20-960C-CB0F0B768C81}"/>
              </a:ext>
            </a:extLst>
          </p:cNvPr>
          <p:cNvSpPr>
            <a:spLocks noChangeAspect="1"/>
          </p:cNvSpPr>
          <p:nvPr/>
        </p:nvSpPr>
        <p:spPr>
          <a:xfrm>
            <a:off x="1003018" y="8793843"/>
            <a:ext cx="1008000" cy="1006416"/>
          </a:xfrm>
          <a:prstGeom prst="ellipse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800" b="1">
                <a:latin typeface="Titillium"/>
              </a:rPr>
              <a:t>6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EA6BEB6-5147-4735-AA0E-EEA34AF6DEF8}"/>
              </a:ext>
            </a:extLst>
          </p:cNvPr>
          <p:cNvSpPr/>
          <p:nvPr/>
        </p:nvSpPr>
        <p:spPr>
          <a:xfrm>
            <a:off x="2474566" y="8901051"/>
            <a:ext cx="14112000" cy="7920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tlCol="0" anchor="ctr" anchorCtr="0"/>
          <a:lstStyle/>
          <a:p>
            <a:r>
              <a:rPr lang="it-IT" sz="2400">
                <a:solidFill>
                  <a:schemeClr val="tx1"/>
                </a:solidFill>
                <a:latin typeface="Titillium"/>
              </a:rPr>
              <a:t>Capacità di </a:t>
            </a:r>
            <a:r>
              <a:rPr lang="it-IT" sz="2400" b="1">
                <a:solidFill>
                  <a:srgbClr val="2F6DD5"/>
                </a:solidFill>
                <a:latin typeface="Titillium"/>
              </a:rPr>
              <a:t>gestione del lavoro in sussidiarietà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2428DE3-F6E0-422E-B289-8E43DAF754BF}"/>
              </a:ext>
            </a:extLst>
          </p:cNvPr>
          <p:cNvGrpSpPr/>
          <p:nvPr/>
        </p:nvGrpSpPr>
        <p:grpSpPr>
          <a:xfrm>
            <a:off x="15517739" y="384593"/>
            <a:ext cx="1186591" cy="1186591"/>
            <a:chOff x="11643408" y="337142"/>
            <a:chExt cx="1186591" cy="1186591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7CA4931-74D0-44AF-9191-95492EB022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707671" y="421274"/>
              <a:ext cx="1058066" cy="1008000"/>
            </a:xfrm>
            <a:prstGeom prst="rect">
              <a:avLst/>
            </a:prstGeom>
          </p:spPr>
        </p:pic>
        <p:sp>
          <p:nvSpPr>
            <p:cNvPr id="19" name="Partial Circle 18">
              <a:extLst>
                <a:ext uri="{FF2B5EF4-FFF2-40B4-BE49-F238E27FC236}">
                  <a16:creationId xmlns:a16="http://schemas.microsoft.com/office/drawing/2014/main" id="{B2EBB267-2D1B-40D4-9D4A-9B4EE946EF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643408" y="337142"/>
              <a:ext cx="1186591" cy="1186591"/>
            </a:xfrm>
            <a:prstGeom prst="pie">
              <a:avLst>
                <a:gd name="adj1" fmla="val 16265334"/>
                <a:gd name="adj2" fmla="val 74669"/>
              </a:avLst>
            </a:prstGeom>
            <a:solidFill>
              <a:schemeClr val="accent4">
                <a:alpha val="20000"/>
              </a:schemeClr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9475531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DE477A6-EB5D-4EC4-90C5-D82787CE3B1B}"/>
              </a:ext>
            </a:extLst>
          </p:cNvPr>
          <p:cNvSpPr/>
          <p:nvPr/>
        </p:nvSpPr>
        <p:spPr>
          <a:xfrm>
            <a:off x="523568" y="2388578"/>
            <a:ext cx="2340000" cy="173907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200" b="1" dirty="0">
                <a:solidFill>
                  <a:srgbClr val="2F6DD5"/>
                </a:solidFill>
                <a:latin typeface="Titillium"/>
              </a:rPr>
              <a:t>Esigenze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AC00EE2-20B5-454C-8113-D1A54BBC2FEF}"/>
              </a:ext>
            </a:extLst>
          </p:cNvPr>
          <p:cNvSpPr/>
          <p:nvPr/>
        </p:nvSpPr>
        <p:spPr>
          <a:xfrm>
            <a:off x="523568" y="4854222"/>
            <a:ext cx="2340000" cy="426007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200" b="1">
                <a:solidFill>
                  <a:srgbClr val="2F6DD5"/>
                </a:solidFill>
                <a:latin typeface="Titillium"/>
              </a:rPr>
              <a:t>Cosa è stato fatto</a:t>
            </a:r>
          </a:p>
        </p:txBody>
      </p:sp>
      <p:sp>
        <p:nvSpPr>
          <p:cNvPr id="8" name="Titolo 11">
            <a:extLst>
              <a:ext uri="{FF2B5EF4-FFF2-40B4-BE49-F238E27FC236}">
                <a16:creationId xmlns:a16="http://schemas.microsoft.com/office/drawing/2014/main" id="{252AF2F2-DBE6-40E3-98F9-3ABAA92A4996}"/>
              </a:ext>
            </a:extLst>
          </p:cNvPr>
          <p:cNvSpPr txBox="1">
            <a:spLocks/>
          </p:cNvSpPr>
          <p:nvPr/>
        </p:nvSpPr>
        <p:spPr>
          <a:xfrm>
            <a:off x="516194" y="40186"/>
            <a:ext cx="16294777" cy="17390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200" b="1" i="0" kern="1200">
                <a:solidFill>
                  <a:schemeClr val="bg1"/>
                </a:solidFill>
                <a:latin typeface="Titillium Web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it-IT" sz="5400" dirty="0">
                <a:solidFill>
                  <a:srgbClr val="2F6DD5"/>
                </a:solidFill>
              </a:rPr>
              <a:t>2.3 Nuova logica di misurazione della Produzione, della Qualità e dell’Impatto 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D7D64AF-6081-4746-88FE-6C1078E1495C}"/>
              </a:ext>
            </a:extLst>
          </p:cNvPr>
          <p:cNvCxnSpPr>
            <a:cxnSpLocks/>
          </p:cNvCxnSpPr>
          <p:nvPr/>
        </p:nvCxnSpPr>
        <p:spPr>
          <a:xfrm>
            <a:off x="523568" y="4575360"/>
            <a:ext cx="17388348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2972FA7-835E-443C-8C71-19E029F600EA}"/>
              </a:ext>
            </a:extLst>
          </p:cNvPr>
          <p:cNvCxnSpPr>
            <a:cxnSpLocks/>
          </p:cNvCxnSpPr>
          <p:nvPr/>
        </p:nvCxnSpPr>
        <p:spPr>
          <a:xfrm>
            <a:off x="385022" y="9462195"/>
            <a:ext cx="17248237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AAB5189-0624-44F4-B830-53A4ED2EB4DF}"/>
              </a:ext>
            </a:extLst>
          </p:cNvPr>
          <p:cNvSpPr txBox="1"/>
          <p:nvPr/>
        </p:nvSpPr>
        <p:spPr>
          <a:xfrm>
            <a:off x="2863568" y="2389640"/>
            <a:ext cx="1504834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400" dirty="0">
                <a:latin typeface="Titillium"/>
              </a:rPr>
              <a:t>Necessità di </a:t>
            </a:r>
            <a:r>
              <a:rPr lang="it-IT" sz="2400" b="1" dirty="0">
                <a:solidFill>
                  <a:srgbClr val="2F6DD5"/>
                </a:solidFill>
                <a:latin typeface="Titillium"/>
              </a:rPr>
              <a:t>garantire una reale misura della quantità e della qualità del lavoro</a:t>
            </a:r>
            <a:r>
              <a:rPr lang="it-IT" sz="2400" dirty="0">
                <a:latin typeface="Titillium"/>
              </a:rPr>
              <a:t> svolto dall’Istituto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it-IT" sz="2400" dirty="0">
                <a:latin typeface="Titillium"/>
              </a:rPr>
              <a:t>Necessità di rilevare la </a:t>
            </a:r>
            <a:r>
              <a:rPr lang="it-IT" sz="2400" b="1" dirty="0">
                <a:solidFill>
                  <a:srgbClr val="2F6DD5"/>
                </a:solidFill>
                <a:latin typeface="Titillium"/>
              </a:rPr>
              <a:t>qualità</a:t>
            </a:r>
            <a:r>
              <a:rPr lang="it-IT" sz="2400" dirty="0">
                <a:latin typeface="Titillium"/>
              </a:rPr>
              <a:t> del prodotto erogato, non solo come tempo di realizzazione ma anche in termini di utilità percepita (</a:t>
            </a:r>
            <a:r>
              <a:rPr lang="it-IT" sz="2400" dirty="0" err="1">
                <a:latin typeface="Titillium"/>
              </a:rPr>
              <a:t>Outcome</a:t>
            </a:r>
            <a:r>
              <a:rPr lang="it-IT" sz="2400" dirty="0">
                <a:latin typeface="Titillium"/>
              </a:rPr>
              <a:t>) e di valore generato per l’utente finale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it-IT" sz="2400" dirty="0">
                <a:latin typeface="Titillium"/>
              </a:rPr>
              <a:t>Necessità di </a:t>
            </a:r>
            <a:r>
              <a:rPr lang="it-IT" sz="2400" b="1" dirty="0">
                <a:solidFill>
                  <a:srgbClr val="2F6DD5"/>
                </a:solidFill>
                <a:latin typeface="Titillium"/>
              </a:rPr>
              <a:t>assegnare un valore</a:t>
            </a:r>
            <a:r>
              <a:rPr lang="it-IT" sz="2400" b="1" dirty="0">
                <a:solidFill>
                  <a:srgbClr val="FF0000"/>
                </a:solidFill>
                <a:latin typeface="Titillium"/>
              </a:rPr>
              <a:t> </a:t>
            </a:r>
            <a:r>
              <a:rPr lang="it-IT" sz="2400" dirty="0">
                <a:latin typeface="Titillium"/>
              </a:rPr>
              <a:t>di produzione </a:t>
            </a:r>
            <a:r>
              <a:rPr lang="it-IT" sz="2400" b="1" dirty="0">
                <a:solidFill>
                  <a:srgbClr val="2F6DD5"/>
                </a:solidFill>
                <a:latin typeface="Titillium"/>
              </a:rPr>
              <a:t>ai prodotti/servizi </a:t>
            </a:r>
            <a:r>
              <a:rPr lang="it-IT" sz="2400" b="1" dirty="0">
                <a:solidFill>
                  <a:srgbClr val="3170DA"/>
                </a:solidFill>
                <a:latin typeface="Titillium"/>
              </a:rPr>
              <a:t>frutto della digitalizzazione e dell'automazione d</a:t>
            </a:r>
            <a:r>
              <a:rPr lang="it-IT" sz="2400" b="1" dirty="0">
                <a:solidFill>
                  <a:srgbClr val="2F6DD5"/>
                </a:solidFill>
                <a:latin typeface="Titillium"/>
              </a:rPr>
              <a:t>ei sistemi </a:t>
            </a:r>
            <a:r>
              <a:rPr lang="it-IT" sz="2400" dirty="0">
                <a:latin typeface="Titillium"/>
              </a:rPr>
              <a:t>resa possibile anche dalla verifica, qualificazione e personalizzazione dei dati svolte dagli operatori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A3C0C70-4195-4A34-A412-4F85D5CC5D1B}"/>
              </a:ext>
            </a:extLst>
          </p:cNvPr>
          <p:cNvSpPr txBox="1"/>
          <p:nvPr/>
        </p:nvSpPr>
        <p:spPr>
          <a:xfrm>
            <a:off x="2988000" y="4854222"/>
            <a:ext cx="14914978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sz="2400" dirty="0">
                <a:latin typeface="Titillium"/>
              </a:rPr>
              <a:t>La DC PCG, con il supporto di un </a:t>
            </a:r>
            <a:r>
              <a:rPr lang="it-IT" sz="2400" b="1" dirty="0">
                <a:solidFill>
                  <a:srgbClr val="2F6DD5"/>
                </a:solidFill>
                <a:latin typeface="Titillium"/>
              </a:rPr>
              <a:t>gruppo di controller Regionali</a:t>
            </a:r>
            <a:r>
              <a:rPr lang="it-IT" sz="2400" dirty="0">
                <a:latin typeface="Titillium"/>
              </a:rPr>
              <a:t> ha avviato l’analisi del SMVP.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sz="2400" dirty="0">
                <a:latin typeface="Titillium"/>
              </a:rPr>
              <a:t>All’esito dell’analisi del Sistema e dei dati di produzione, sono stati introdotte delle innovazioni, tra le quali: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it-IT" sz="2400" dirty="0">
              <a:latin typeface="Titillium"/>
            </a:endParaRPr>
          </a:p>
          <a:p>
            <a:pPr marL="342900" lvl="0" indent="-342900" algn="just">
              <a:buFont typeface="+mj-lt"/>
              <a:buAutoNum type="arabicParenR"/>
            </a:pPr>
            <a:r>
              <a:rPr lang="it-IT" sz="24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definizione di un </a:t>
            </a:r>
            <a:r>
              <a:rPr lang="it-IT" sz="2400" b="1" dirty="0">
                <a:solidFill>
                  <a:srgbClr val="2F6DD5"/>
                </a:solidFill>
                <a:latin typeface="Titillium"/>
              </a:rPr>
              <a:t>Indice di</a:t>
            </a:r>
            <a:r>
              <a:rPr lang="it-IT" sz="24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</a:t>
            </a:r>
            <a:r>
              <a:rPr lang="it-IT" sz="2400" b="1" dirty="0">
                <a:solidFill>
                  <a:srgbClr val="2F6DD5"/>
                </a:solidFill>
                <a:latin typeface="Titillium"/>
              </a:rPr>
              <a:t> produttività  calcolato sui prodotti a maggior impatto</a:t>
            </a:r>
            <a:r>
              <a:rPr lang="it-IT" sz="24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(cd Prodotti STAR) riferito a prodotti/servizi di immediata percezione per l’utenza</a:t>
            </a:r>
            <a:r>
              <a:rPr lang="it-IT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(riferiti alle 2 macroaree di attività “Prestazioni” e “Flussi”); </a:t>
            </a:r>
            <a:endParaRPr lang="it-IT" sz="2400" dirty="0">
              <a:solidFill>
                <a:srgbClr val="222222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buFont typeface="+mj-lt"/>
              <a:buAutoNum type="arabicParenR"/>
            </a:pPr>
            <a:r>
              <a:rPr lang="it-IT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modifica del cruscotto di qualità in </a:t>
            </a:r>
            <a:r>
              <a:rPr lang="it-IT" sz="2400" b="1" dirty="0">
                <a:solidFill>
                  <a:srgbClr val="2F6DD5"/>
                </a:solidFill>
                <a:latin typeface="Titillium"/>
              </a:rPr>
              <a:t>Cruscotto di qualità e impatto </a:t>
            </a:r>
            <a:r>
              <a:rPr lang="it-IT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 l’allineamento degli  indicatori a quelli collegati ai prodotti STAR e all’introduzione della sezione degli indicatori di impatto, in piena aderenza al dettato normativo e alle richieste sempre formulate dagli organi (CIV, Cda e OIV);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it-IT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previsione di </a:t>
            </a:r>
            <a:r>
              <a:rPr lang="it-IT" sz="2400" b="1" dirty="0">
                <a:solidFill>
                  <a:srgbClr val="2F6DD5"/>
                </a:solidFill>
                <a:latin typeface="Titillium"/>
              </a:rPr>
              <a:t>una valorizzazione delle attività che non vengono considerate nel modello attuale</a:t>
            </a:r>
            <a:r>
              <a:rPr lang="it-IT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in particolare la </a:t>
            </a:r>
            <a:r>
              <a:rPr lang="it-IT" sz="2400" b="1" dirty="0">
                <a:solidFill>
                  <a:srgbClr val="2F6DD5"/>
                </a:solidFill>
                <a:latin typeface="Titillium"/>
              </a:rPr>
              <a:t>produzione automatizzata, </a:t>
            </a:r>
            <a:r>
              <a:rPr lang="it-IT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le attività ad essa funzionali </a:t>
            </a:r>
            <a:r>
              <a:rPr lang="it-IT" sz="2400" dirty="0">
                <a:solidFill>
                  <a:srgbClr val="000000"/>
                </a:solidFill>
                <a:latin typeface="Calibri" panose="020F0502020204030204" pitchFamily="34" charset="0"/>
              </a:rPr>
              <a:t>e l’attività di consulenza da essa derivante, con l’obiettivo di rendere visibile, e percepita da tutti gli operatori, la spinta alla digitalizzazione e all’inn</a:t>
            </a:r>
            <a:r>
              <a:rPr lang="it-IT" sz="24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ovazione tecnologica e organizzativa che l’Istituto ha sviluppato e sta sviluppando anche con l'esecuzione dei progetti del PNRR.</a:t>
            </a:r>
            <a:endParaRPr lang="it-IT" sz="2400" dirty="0">
              <a:latin typeface="Titillium"/>
            </a:endParaRPr>
          </a:p>
          <a:p>
            <a:pPr marR="0" lvl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it-IT" dirty="0">
              <a:latin typeface="Titillium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1E0B92D-30E4-4F8C-99D1-E7B2D6EED334}"/>
              </a:ext>
            </a:extLst>
          </p:cNvPr>
          <p:cNvGrpSpPr/>
          <p:nvPr/>
        </p:nvGrpSpPr>
        <p:grpSpPr>
          <a:xfrm>
            <a:off x="15517739" y="384593"/>
            <a:ext cx="1186591" cy="1186591"/>
            <a:chOff x="11643408" y="337142"/>
            <a:chExt cx="1186591" cy="1186591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6239515-D67F-45C2-BCCB-C355264A4A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707671" y="421274"/>
              <a:ext cx="1058066" cy="1008000"/>
            </a:xfrm>
            <a:prstGeom prst="rect">
              <a:avLst/>
            </a:prstGeom>
          </p:spPr>
        </p:pic>
        <p:sp>
          <p:nvSpPr>
            <p:cNvPr id="23" name="Partial Circle 22">
              <a:extLst>
                <a:ext uri="{FF2B5EF4-FFF2-40B4-BE49-F238E27FC236}">
                  <a16:creationId xmlns:a16="http://schemas.microsoft.com/office/drawing/2014/main" id="{1924C408-ADA7-4700-8B50-58D13AC898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643408" y="337142"/>
              <a:ext cx="1186591" cy="1186591"/>
            </a:xfrm>
            <a:prstGeom prst="pie">
              <a:avLst>
                <a:gd name="adj1" fmla="val 16265334"/>
                <a:gd name="adj2" fmla="val 74669"/>
              </a:avLst>
            </a:prstGeom>
            <a:solidFill>
              <a:schemeClr val="accent4">
                <a:alpha val="20000"/>
              </a:schemeClr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7637795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CB4240D-644A-45F7-A61F-40D97ADC31F7}"/>
              </a:ext>
            </a:extLst>
          </p:cNvPr>
          <p:cNvSpPr txBox="1"/>
          <p:nvPr/>
        </p:nvSpPr>
        <p:spPr>
          <a:xfrm>
            <a:off x="746180" y="1581144"/>
            <a:ext cx="159645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>
                <a:latin typeface="Titillium"/>
              </a:rPr>
              <a:t>La misura della Qualità è attualmente misurata dagli indicatori che compongono il </a:t>
            </a:r>
            <a:r>
              <a:rPr lang="it-IT" sz="2400" b="1" dirty="0">
                <a:solidFill>
                  <a:srgbClr val="2F6DD5"/>
                </a:solidFill>
                <a:latin typeface="Titillium"/>
              </a:rPr>
              <a:t>Cruscotto Qualità. </a:t>
            </a:r>
            <a:r>
              <a:rPr lang="it-IT" sz="2400" dirty="0">
                <a:latin typeface="Titillium"/>
              </a:rPr>
              <a:t>La revisione del Cruscotto si è resa necessaria al fine di rilevare la </a:t>
            </a:r>
            <a:r>
              <a:rPr lang="it-IT" sz="2400" b="1" dirty="0">
                <a:solidFill>
                  <a:srgbClr val="2F6DD5"/>
                </a:solidFill>
                <a:latin typeface="Titillium"/>
              </a:rPr>
              <a:t>qualità del lavoro svolto dall’Istituto, </a:t>
            </a:r>
            <a:r>
              <a:rPr lang="it-IT" sz="2400" dirty="0">
                <a:latin typeface="Titillium"/>
              </a:rPr>
              <a:t>nonché la </a:t>
            </a:r>
            <a:r>
              <a:rPr lang="it-IT" sz="2400" b="1" dirty="0">
                <a:solidFill>
                  <a:srgbClr val="2F6DD5"/>
                </a:solidFill>
                <a:latin typeface="Titillium"/>
              </a:rPr>
              <a:t>qualità del prodotto/servizio erogato, </a:t>
            </a:r>
            <a:r>
              <a:rPr lang="it-IT" sz="2400" dirty="0">
                <a:latin typeface="Titillium"/>
              </a:rPr>
              <a:t>non solo come tempo di realizzazione, ma anche in termini di utilità percepita (</a:t>
            </a:r>
            <a:r>
              <a:rPr lang="it-IT" sz="2400" dirty="0" err="1">
                <a:latin typeface="Titillium"/>
              </a:rPr>
              <a:t>Outcome</a:t>
            </a:r>
            <a:r>
              <a:rPr lang="it-IT" sz="2400" dirty="0">
                <a:latin typeface="Titillium"/>
              </a:rPr>
              <a:t>) e di valore generato per l’utente finale.</a:t>
            </a:r>
            <a:endParaRPr lang="it-IT" sz="2400" b="1" dirty="0">
              <a:solidFill>
                <a:srgbClr val="2F6DD5"/>
              </a:solidFill>
              <a:latin typeface="Titillium"/>
            </a:endParaRPr>
          </a:p>
          <a:p>
            <a:pPr algn="just"/>
            <a:r>
              <a:rPr lang="it-IT" sz="2400" dirty="0">
                <a:latin typeface="Titillium"/>
              </a:rPr>
              <a:t>In questa ottica è stata prevista la sezione rappresentata </a:t>
            </a:r>
            <a:r>
              <a:rPr lang="it-IT" sz="2400" b="1" dirty="0">
                <a:solidFill>
                  <a:srgbClr val="2F6DD5"/>
                </a:solidFill>
                <a:latin typeface="Titillium"/>
              </a:rPr>
              <a:t>dall’Indice Sintetico del Valore Pubblico </a:t>
            </a:r>
            <a:r>
              <a:rPr lang="it-IT" sz="2400" dirty="0">
                <a:latin typeface="Titillium"/>
              </a:rPr>
              <a:t>che congiuntamente </a:t>
            </a:r>
            <a:r>
              <a:rPr lang="it-IT" sz="2400" b="1" dirty="0">
                <a:solidFill>
                  <a:srgbClr val="2F6DD5"/>
                </a:solidFill>
                <a:latin typeface="Titillium"/>
              </a:rPr>
              <a:t>all’Indice Sintetico di Qualità</a:t>
            </a:r>
            <a:r>
              <a:rPr lang="it-IT" sz="2400" dirty="0">
                <a:latin typeface="Titillium"/>
              </a:rPr>
              <a:t> costituiscono </a:t>
            </a:r>
            <a:r>
              <a:rPr lang="it-IT" sz="2400" b="1" dirty="0">
                <a:solidFill>
                  <a:srgbClr val="2F6DD5"/>
                </a:solidFill>
                <a:latin typeface="Titillium"/>
              </a:rPr>
              <a:t>l’Indice Sintetico di Qualità e Valore Pubblico delle Aree di Produzione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D2D42D5-EE94-4623-B89D-42EE62D8F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267" y="198396"/>
            <a:ext cx="15443196" cy="714375"/>
          </a:xfrm>
        </p:spPr>
        <p:txBody>
          <a:bodyPr/>
          <a:lstStyle/>
          <a:p>
            <a:r>
              <a:rPr lang="it-IT" sz="5400" dirty="0"/>
              <a:t>2.4 Cruscotto Qualità e Impatto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C3C690C-0E54-4149-8A2D-2DAF552503A7}"/>
              </a:ext>
            </a:extLst>
          </p:cNvPr>
          <p:cNvGrpSpPr/>
          <p:nvPr/>
        </p:nvGrpSpPr>
        <p:grpSpPr>
          <a:xfrm>
            <a:off x="15517739" y="384593"/>
            <a:ext cx="1186591" cy="1186591"/>
            <a:chOff x="11643408" y="337142"/>
            <a:chExt cx="1186591" cy="1186591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71C06DE-FF65-4F82-9D21-FAA563DD62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707671" y="421274"/>
              <a:ext cx="1058066" cy="1008000"/>
            </a:xfrm>
            <a:prstGeom prst="rect">
              <a:avLst/>
            </a:prstGeom>
          </p:spPr>
        </p:pic>
        <p:sp>
          <p:nvSpPr>
            <p:cNvPr id="16" name="Partial Circle 15">
              <a:extLst>
                <a:ext uri="{FF2B5EF4-FFF2-40B4-BE49-F238E27FC236}">
                  <a16:creationId xmlns:a16="http://schemas.microsoft.com/office/drawing/2014/main" id="{F41C8C0B-9CE7-49EC-BF5B-D1B665F1A8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643408" y="337142"/>
              <a:ext cx="1186591" cy="1186591"/>
            </a:xfrm>
            <a:prstGeom prst="pie">
              <a:avLst>
                <a:gd name="adj1" fmla="val 16265334"/>
                <a:gd name="adj2" fmla="val 74669"/>
              </a:avLst>
            </a:prstGeom>
            <a:solidFill>
              <a:schemeClr val="accent4">
                <a:alpha val="20000"/>
              </a:schemeClr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AC7E206-A6C6-17E5-5FF7-B30D45235CC6}"/>
              </a:ext>
            </a:extLst>
          </p:cNvPr>
          <p:cNvSpPr>
            <a:spLocks/>
          </p:cNvSpPr>
          <p:nvPr/>
        </p:nvSpPr>
        <p:spPr>
          <a:xfrm>
            <a:off x="883896" y="4084607"/>
            <a:ext cx="7560000" cy="4680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it-IT" sz="2400" b="1">
                <a:solidFill>
                  <a:srgbClr val="2F6DD5"/>
                </a:solidFill>
                <a:latin typeface="Titillium Web" panose="00000500000000000000" pitchFamily="2" charset="0"/>
              </a:rPr>
              <a:t>Cruscotto Qualità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5D6A7AE-FCF6-887D-DF4F-623AF0080740}"/>
              </a:ext>
            </a:extLst>
          </p:cNvPr>
          <p:cNvSpPr>
            <a:spLocks/>
          </p:cNvSpPr>
          <p:nvPr/>
        </p:nvSpPr>
        <p:spPr>
          <a:xfrm>
            <a:off x="9422729" y="4084607"/>
            <a:ext cx="7560000" cy="4680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it-IT" sz="2400" b="1">
                <a:solidFill>
                  <a:srgbClr val="2F6DD5"/>
                </a:solidFill>
                <a:latin typeface="Titillium Web" panose="00000500000000000000" pitchFamily="2" charset="0"/>
              </a:rPr>
              <a:t>Cruscotto Qualità e Impatto</a:t>
            </a:r>
          </a:p>
        </p:txBody>
      </p: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BCD36977-4AED-5C66-6CC6-1246845E6B9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9909771"/>
              </p:ext>
            </p:extLst>
          </p:nvPr>
        </p:nvGraphicFramePr>
        <p:xfrm>
          <a:off x="883896" y="4838752"/>
          <a:ext cx="7560000" cy="4998423"/>
        </p:xfrm>
        <a:graphic>
          <a:graphicData uri="http://schemas.openxmlformats.org/drawingml/2006/table">
            <a:tbl>
              <a:tblPr/>
              <a:tblGrid>
                <a:gridCol w="7560000">
                  <a:extLst>
                    <a:ext uri="{9D8B030D-6E8A-4147-A177-3AD203B41FA5}">
                      <a16:colId xmlns:a16="http://schemas.microsoft.com/office/drawing/2014/main" val="3349371558"/>
                    </a:ext>
                  </a:extLst>
                </a:gridCol>
              </a:tblGrid>
              <a:tr h="38449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tillium Web" panose="00000500000000000000" pitchFamily="2" charset="0"/>
                        </a:rPr>
                        <a:t>INDICE SINTETICO GLOBALE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3304623"/>
                  </a:ext>
                </a:extLst>
              </a:tr>
              <a:tr h="538292">
                <a:tc>
                  <a:txBody>
                    <a:bodyPr/>
                    <a:lstStyle/>
                    <a:p>
                      <a:pPr marL="176213" indent="0" algn="l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tillium Web" panose="00000500000000000000" pitchFamily="2" charset="0"/>
                        </a:rPr>
                        <a:t>INDICE SINTETICO DI QUALITA' DELLE AREE DI PRODUZIONE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7897493"/>
                  </a:ext>
                </a:extLst>
              </a:tr>
              <a:tr h="615191">
                <a:tc>
                  <a:txBody>
                    <a:bodyPr/>
                    <a:lstStyle/>
                    <a:p>
                      <a:pPr marL="449263" indent="0" algn="l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tillium Web" panose="00000500000000000000" pitchFamily="2" charset="0"/>
                        </a:rPr>
                        <a:t>INDICE DI QUALITA' LINEE DI SERVIZIO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6902537"/>
                  </a:ext>
                </a:extLst>
              </a:tr>
              <a:tr h="384494">
                <a:tc>
                  <a:txBody>
                    <a:bodyPr/>
                    <a:lstStyle/>
                    <a:p>
                      <a:pPr marL="449263" indent="0" algn="l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tillium Web" panose="00000500000000000000" pitchFamily="2" charset="0"/>
                        </a:rPr>
                        <a:t>INDICE QUALITA' AREE FLUSSI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0261272"/>
                  </a:ext>
                </a:extLst>
              </a:tr>
              <a:tr h="384494">
                <a:tc>
                  <a:txBody>
                    <a:bodyPr/>
                    <a:lstStyle/>
                    <a:p>
                      <a:pPr marL="449263" indent="0" algn="l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tillium Web" panose="00000500000000000000" pitchFamily="2" charset="0"/>
                        </a:rPr>
                        <a:t>INDICE QUALITA' ALTRE AREE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023554"/>
                  </a:ext>
                </a:extLst>
              </a:tr>
              <a:tr h="384494">
                <a:tc>
                  <a:txBody>
                    <a:bodyPr/>
                    <a:lstStyle/>
                    <a:p>
                      <a:pPr marL="449263" indent="0" algn="l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tillium Web" panose="00000500000000000000" pitchFamily="2" charset="0"/>
                        </a:rPr>
                        <a:t>INDICE QUALITA' CUSTOMER CARE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7574"/>
                  </a:ext>
                </a:extLst>
              </a:tr>
              <a:tr h="384494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tillium Web" panose="00000500000000000000" pitchFamily="2" charset="0"/>
                        </a:rPr>
                        <a:t>   INDICE SINTETICO DI EFFICIENZA / EFFICACIA AREA MEDICO LEGALE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1761762"/>
                  </a:ext>
                </a:extLst>
              </a:tr>
              <a:tr h="38449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tillium Web" panose="00000500000000000000" pitchFamily="2" charset="0"/>
                        </a:rPr>
                        <a:t>         INDICE SINTETICO DI EFFICACIA AREA MEDICO LEGALE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201922"/>
                  </a:ext>
                </a:extLst>
              </a:tr>
              <a:tr h="38449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tillium Web" panose="00000500000000000000" pitchFamily="2" charset="0"/>
                        </a:rPr>
                        <a:t>         INDICE SINTETICO DI EFFICIENZA AREA MEDICO LEGALE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775411"/>
                  </a:ext>
                </a:extLst>
              </a:tr>
              <a:tr h="384494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tillium Web" panose="00000500000000000000" pitchFamily="2" charset="0"/>
                        </a:rPr>
                        <a:t>INDICE SINTETICO DI EFFICIENZA / EFFICACIA AREA LEGALE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3313337"/>
                  </a:ext>
                </a:extLst>
              </a:tr>
              <a:tr h="38449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tillium Web" panose="00000500000000000000" pitchFamily="2" charset="0"/>
                        </a:rPr>
                        <a:t>        INDICE SINTETICO DI EFFICACIA AREA LEGALE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764876"/>
                  </a:ext>
                </a:extLst>
              </a:tr>
              <a:tr h="38449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tillium Web" panose="00000500000000000000" pitchFamily="2" charset="0"/>
                        </a:rPr>
                        <a:t>        INDICE SINTETICO DI EFFICIENZA AREA LEGALE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0211479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33C5C69A-DA74-1047-845E-7FC67104F0E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24629508"/>
              </p:ext>
            </p:extLst>
          </p:nvPr>
        </p:nvGraphicFramePr>
        <p:xfrm>
          <a:off x="9422728" y="4838753"/>
          <a:ext cx="7559999" cy="4998416"/>
        </p:xfrm>
        <a:graphic>
          <a:graphicData uri="http://schemas.openxmlformats.org/drawingml/2006/table">
            <a:tbl>
              <a:tblPr/>
              <a:tblGrid>
                <a:gridCol w="7559999">
                  <a:extLst>
                    <a:ext uri="{9D8B030D-6E8A-4147-A177-3AD203B41FA5}">
                      <a16:colId xmlns:a16="http://schemas.microsoft.com/office/drawing/2014/main" val="499554490"/>
                    </a:ext>
                  </a:extLst>
                </a:gridCol>
              </a:tblGrid>
              <a:tr h="31994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tillium Web" panose="00000500000000000000" pitchFamily="2" charset="0"/>
                        </a:rPr>
                        <a:t>INDICE SINTETICO GLOBALE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6296877"/>
                  </a:ext>
                </a:extLst>
              </a:tr>
              <a:tr h="391594">
                <a:tc>
                  <a:txBody>
                    <a:bodyPr/>
                    <a:lstStyle/>
                    <a:p>
                      <a:pPr marL="173038" indent="0" algn="l" fontAlgn="ctr"/>
                      <a:r>
                        <a:rPr lang="it-I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tillium Web" panose="00000500000000000000" pitchFamily="2" charset="0"/>
                        </a:rPr>
                        <a:t>INDICE SINTETICO DI QUALITA' E VALORE PUBBLICO AREE DI PRODUZIONE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925148"/>
                  </a:ext>
                </a:extLst>
              </a:tr>
              <a:tr h="447537">
                <a:tc>
                  <a:txBody>
                    <a:bodyPr/>
                    <a:lstStyle/>
                    <a:p>
                      <a:pPr marL="450850" indent="0" algn="l" fontAlgn="ctr"/>
                      <a:r>
                        <a:rPr lang="it-I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tillium Web" panose="00000500000000000000" pitchFamily="2" charset="0"/>
                        </a:rPr>
                        <a:t>INDICE SINTETICO DI QUALITA' DELLE AREE DI PRODUZIONE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601337"/>
                  </a:ext>
                </a:extLst>
              </a:tr>
              <a:tr h="319945">
                <a:tc>
                  <a:txBody>
                    <a:bodyPr/>
                    <a:lstStyle/>
                    <a:p>
                      <a:pPr marL="809625" indent="0" algn="l" fontAlgn="ctr"/>
                      <a:r>
                        <a:rPr lang="it-I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tillium Web" panose="00000500000000000000" pitchFamily="2" charset="0"/>
                        </a:rPr>
                        <a:t>INDICE DI QUALITA' LINEE DI SERVIZIO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9226626"/>
                  </a:ext>
                </a:extLst>
              </a:tr>
              <a:tr h="319945">
                <a:tc>
                  <a:txBody>
                    <a:bodyPr/>
                    <a:lstStyle/>
                    <a:p>
                      <a:pPr marL="809625" indent="0" algn="l" fontAlgn="ctr"/>
                      <a:r>
                        <a:rPr lang="it-I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tillium Web" panose="00000500000000000000" pitchFamily="2" charset="0"/>
                        </a:rPr>
                        <a:t>INDICE QUALITA' AREE FLUSSI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681661"/>
                  </a:ext>
                </a:extLst>
              </a:tr>
              <a:tr h="319945">
                <a:tc>
                  <a:txBody>
                    <a:bodyPr/>
                    <a:lstStyle/>
                    <a:p>
                      <a:pPr marL="809625" indent="0" algn="l" fontAlgn="ctr"/>
                      <a:r>
                        <a:rPr lang="it-I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tillium Web" panose="00000500000000000000" pitchFamily="2" charset="0"/>
                        </a:rPr>
                        <a:t>INDICE DI QUALITA’ CONTENZIOSO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9852724"/>
                  </a:ext>
                </a:extLst>
              </a:tr>
              <a:tr h="319945">
                <a:tc>
                  <a:txBody>
                    <a:bodyPr/>
                    <a:lstStyle/>
                    <a:p>
                      <a:pPr marL="450850" indent="0" algn="l" fontAlgn="ctr"/>
                      <a:r>
                        <a:rPr lang="it-I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tillium Web" panose="00000500000000000000" pitchFamily="2" charset="0"/>
                        </a:rPr>
                        <a:t>INDICE SINTETICO DI VALORE PUBBLICO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601853"/>
                  </a:ext>
                </a:extLst>
              </a:tr>
              <a:tr h="319945">
                <a:tc>
                  <a:txBody>
                    <a:bodyPr/>
                    <a:lstStyle/>
                    <a:p>
                      <a:pPr marL="809625" indent="0" algn="l" fontAlgn="ctr"/>
                      <a:r>
                        <a:rPr lang="it-I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tillium Web" panose="00000500000000000000" pitchFamily="2" charset="0"/>
                        </a:rPr>
                        <a:t>IMPATTO SOGGETTO FISICO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1433644"/>
                  </a:ext>
                </a:extLst>
              </a:tr>
              <a:tr h="319945">
                <a:tc>
                  <a:txBody>
                    <a:bodyPr/>
                    <a:lstStyle/>
                    <a:p>
                      <a:pPr marL="809625" indent="0" algn="l" fontAlgn="ctr"/>
                      <a:r>
                        <a:rPr lang="it-I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tillium Web" panose="00000500000000000000" pitchFamily="2" charset="0"/>
                        </a:rPr>
                        <a:t>IMPATTO SOGGETTO GIURIDICO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60184"/>
                  </a:ext>
                </a:extLst>
              </a:tr>
              <a:tr h="319945">
                <a:tc>
                  <a:txBody>
                    <a:bodyPr/>
                    <a:lstStyle/>
                    <a:p>
                      <a:pPr marL="173038" indent="0" algn="l" fontAlgn="ctr"/>
                      <a:r>
                        <a:rPr lang="it-I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tillium Web" panose="00000500000000000000" pitchFamily="2" charset="0"/>
                        </a:rPr>
                        <a:t>INDICE SINTETICO DI EFFICIENZA / EFFICACIA AREA MEDICO LEGALE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689425"/>
                  </a:ext>
                </a:extLst>
              </a:tr>
              <a:tr h="319945">
                <a:tc>
                  <a:txBody>
                    <a:bodyPr/>
                    <a:lstStyle/>
                    <a:p>
                      <a:pPr marL="809625" indent="0" algn="l" fontAlgn="ctr"/>
                      <a:r>
                        <a:rPr lang="it-I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tillium Web" panose="00000500000000000000" pitchFamily="2" charset="0"/>
                        </a:rPr>
                        <a:t>INDICE SINTETICO DI EFFICACIA AREA MEDICO LEGALE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057645"/>
                  </a:ext>
                </a:extLst>
              </a:tr>
              <a:tr h="319945">
                <a:tc>
                  <a:txBody>
                    <a:bodyPr/>
                    <a:lstStyle/>
                    <a:p>
                      <a:pPr marL="809625" indent="0" algn="l" fontAlgn="ctr"/>
                      <a:r>
                        <a:rPr lang="it-I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tillium Web" panose="00000500000000000000" pitchFamily="2" charset="0"/>
                        </a:rPr>
                        <a:t>INDICE SINTETICO DI EFFICIENZA AREA MEDICO LEGALE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0165805"/>
                  </a:ext>
                </a:extLst>
              </a:tr>
              <a:tr h="319945">
                <a:tc>
                  <a:txBody>
                    <a:bodyPr/>
                    <a:lstStyle/>
                    <a:p>
                      <a:pPr marL="173038" indent="0" algn="l" fontAlgn="ctr"/>
                      <a:r>
                        <a:rPr lang="it-I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tillium Web" panose="00000500000000000000" pitchFamily="2" charset="0"/>
                        </a:rPr>
                        <a:t>INDICE SINTETICO DI EFFICIENZA / EFFICACIA AREA LEGALE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8440114"/>
                  </a:ext>
                </a:extLst>
              </a:tr>
              <a:tr h="319945">
                <a:tc>
                  <a:txBody>
                    <a:bodyPr/>
                    <a:lstStyle/>
                    <a:p>
                      <a:pPr marL="809625" indent="0" algn="l" fontAlgn="ctr"/>
                      <a:r>
                        <a:rPr lang="it-I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tillium Web" panose="00000500000000000000" pitchFamily="2" charset="0"/>
                        </a:rPr>
                        <a:t>INDICE SINTETICO DI EFFICACIA AREA LEGALE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1738578"/>
                  </a:ext>
                </a:extLst>
              </a:tr>
              <a:tr h="319945">
                <a:tc>
                  <a:txBody>
                    <a:bodyPr/>
                    <a:lstStyle/>
                    <a:p>
                      <a:pPr marL="809625" indent="0" algn="l" fontAlgn="ctr"/>
                      <a:r>
                        <a:rPr lang="it-I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tillium Web" panose="00000500000000000000" pitchFamily="2" charset="0"/>
                        </a:rPr>
                        <a:t>INDICE SINTETICO DI EFFICIENZA AREA LEGALE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3019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7500924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7">
            <a:extLst>
              <a:ext uri="{FF2B5EF4-FFF2-40B4-BE49-F238E27FC236}">
                <a16:creationId xmlns:a16="http://schemas.microsoft.com/office/drawing/2014/main" id="{E3DF32DB-C58D-19FE-1A86-C8B9C7FBCF8D}"/>
              </a:ext>
            </a:extLst>
          </p:cNvPr>
          <p:cNvSpPr txBox="1">
            <a:spLocks/>
          </p:cNvSpPr>
          <p:nvPr/>
        </p:nvSpPr>
        <p:spPr>
          <a:xfrm>
            <a:off x="444704" y="198689"/>
            <a:ext cx="15443196" cy="714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2F6DD5"/>
                </a:solidFill>
                <a:latin typeface="Titillium Web" pitchFamily="2" charset="77"/>
                <a:ea typeface="+mj-ea"/>
                <a:cs typeface="+mj-cs"/>
              </a:defRPr>
            </a:lvl1pPr>
          </a:lstStyle>
          <a:p>
            <a:r>
              <a:rPr lang="it-IT" sz="5400" dirty="0"/>
              <a:t>2.5 Incentivo Ordinario – Famiglie Professionali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407420C-8FA4-A301-6CDB-589CF7EA82D9}"/>
              </a:ext>
            </a:extLst>
          </p:cNvPr>
          <p:cNvSpPr txBox="1"/>
          <p:nvPr/>
        </p:nvSpPr>
        <p:spPr>
          <a:xfrm>
            <a:off x="511275" y="1740564"/>
            <a:ext cx="15985247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altLang="it-IT" sz="3800" b="1" dirty="0">
                <a:latin typeface="Titillium"/>
              </a:rPr>
              <a:t>La misurazione della performance</a:t>
            </a:r>
            <a:r>
              <a:rPr lang="it-IT" altLang="it-IT" sz="3800" dirty="0">
                <a:latin typeface="Titillium"/>
              </a:rPr>
              <a:t>, per il personale inquadrato nelle famiglie professionali, </a:t>
            </a:r>
            <a:r>
              <a:rPr lang="it-IT" altLang="it-IT" sz="3800" b="1" dirty="0">
                <a:latin typeface="Titillium"/>
              </a:rPr>
              <a:t>combina l’indice di produttività </a:t>
            </a:r>
            <a:r>
              <a:rPr lang="it-IT" altLang="it-IT" sz="3800" dirty="0">
                <a:latin typeface="Titillium"/>
              </a:rPr>
              <a:t>calcolato a livello di DR e DCM </a:t>
            </a:r>
            <a:r>
              <a:rPr lang="it-IT" altLang="it-IT" sz="3800" b="1" dirty="0">
                <a:latin typeface="Titillium"/>
              </a:rPr>
              <a:t>e l’indice di deflusso</a:t>
            </a:r>
            <a:r>
              <a:rPr lang="it-IT" altLang="it-IT" sz="3800" dirty="0">
                <a:latin typeface="Titillium"/>
              </a:rPr>
              <a:t> delle aree di produzione sempre calcolato a livello di DR e DCM.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0F69D7D-5EAF-4A23-BFFB-6BC27879C673}"/>
              </a:ext>
            </a:extLst>
          </p:cNvPr>
          <p:cNvSpPr txBox="1"/>
          <p:nvPr/>
        </p:nvSpPr>
        <p:spPr>
          <a:xfrm>
            <a:off x="514387" y="4636159"/>
            <a:ext cx="1598524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altLang="it-IT" sz="3600" b="1" dirty="0">
                <a:solidFill>
                  <a:srgbClr val="2F6DD5"/>
                </a:solidFill>
                <a:latin typeface="Titillium"/>
              </a:rPr>
              <a:t>L’indice di produttività </a:t>
            </a:r>
            <a:r>
              <a:rPr lang="it-IT" altLang="it-IT" sz="3600" dirty="0">
                <a:latin typeface="Titillium"/>
              </a:rPr>
              <a:t>è calcolato </a:t>
            </a:r>
            <a:r>
              <a:rPr lang="it-IT" sz="3600" dirty="0">
                <a:latin typeface="Titillium"/>
              </a:rPr>
              <a:t>con riferimento al definito omogeneizzato dei “Prodotti Star” in rapporto alla presenza, nel periodo, di tutte le risorse umane (inclusi i comandati) comprese quelle allocate presso le Direzioni regionale/DCM; sono esclusi dal calcolo i profili sanitario, tecnico, edilizio, informatico, socio-assistenziale e ispettore di vigilanza.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600" b="1" dirty="0">
                <a:solidFill>
                  <a:srgbClr val="2F6DD5"/>
                </a:solidFill>
                <a:latin typeface="Titillium"/>
              </a:rPr>
              <a:t>Il parametro di liquidazione dell’incentivo </a:t>
            </a:r>
            <a:r>
              <a:rPr lang="it-IT" sz="3600" dirty="0">
                <a:latin typeface="Titillium"/>
              </a:rPr>
              <a:t>è calcolato come media aritmetica dei risultati conseguiti per l’indice di produttività e l’indice di deflusso. </a:t>
            </a:r>
          </a:p>
        </p:txBody>
      </p:sp>
    </p:spTree>
    <p:extLst>
      <p:ext uri="{BB962C8B-B14F-4D97-AF65-F5344CB8AC3E}">
        <p14:creationId xmlns:p14="http://schemas.microsoft.com/office/powerpoint/2010/main" val="124378278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7">
            <a:extLst>
              <a:ext uri="{FF2B5EF4-FFF2-40B4-BE49-F238E27FC236}">
                <a16:creationId xmlns:a16="http://schemas.microsoft.com/office/drawing/2014/main" id="{E3DF32DB-C58D-19FE-1A86-C8B9C7FBCF8D}"/>
              </a:ext>
            </a:extLst>
          </p:cNvPr>
          <p:cNvSpPr txBox="1">
            <a:spLocks/>
          </p:cNvSpPr>
          <p:nvPr/>
        </p:nvSpPr>
        <p:spPr>
          <a:xfrm>
            <a:off x="444704" y="198689"/>
            <a:ext cx="15443196" cy="714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2F6DD5"/>
                </a:solidFill>
                <a:latin typeface="Titillium Web" pitchFamily="2" charset="77"/>
                <a:ea typeface="+mj-ea"/>
                <a:cs typeface="+mj-cs"/>
              </a:defRPr>
            </a:lvl1pPr>
          </a:lstStyle>
          <a:p>
            <a:r>
              <a:rPr lang="it-IT" sz="5400" dirty="0"/>
              <a:t>2.5 Incentivo Ordinario – Famiglie Professionali</a:t>
            </a:r>
          </a:p>
        </p:txBody>
      </p:sp>
      <p:sp>
        <p:nvSpPr>
          <p:cNvPr id="18" name="TextBox 1">
            <a:extLst>
              <a:ext uri="{FF2B5EF4-FFF2-40B4-BE49-F238E27FC236}">
                <a16:creationId xmlns:a16="http://schemas.microsoft.com/office/drawing/2014/main" id="{5CD81992-1605-4FE8-A6FD-6A39CB30866E}"/>
              </a:ext>
            </a:extLst>
          </p:cNvPr>
          <p:cNvSpPr txBox="1"/>
          <p:nvPr/>
        </p:nvSpPr>
        <p:spPr>
          <a:xfrm>
            <a:off x="511274" y="1359734"/>
            <a:ext cx="65799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3600" dirty="0">
                <a:latin typeface="Titillium"/>
              </a:rPr>
              <a:t>Per il pagamento degli acconti trimestrali è prevista la tolleranza delle </a:t>
            </a:r>
            <a:r>
              <a:rPr lang="it-IT" sz="3600" b="1" dirty="0">
                <a:solidFill>
                  <a:srgbClr val="2F6DD5"/>
                </a:solidFill>
                <a:latin typeface="Titillium"/>
              </a:rPr>
              <a:t>soglie di scostamento negativo</a:t>
            </a:r>
            <a:r>
              <a:rPr lang="it-IT" sz="3600" dirty="0">
                <a:latin typeface="Titillium"/>
              </a:rPr>
              <a:t> dall’obiettivo di produttività come indicate nella tabella</a:t>
            </a:r>
          </a:p>
        </p:txBody>
      </p:sp>
      <p:graphicFrame>
        <p:nvGraphicFramePr>
          <p:cNvPr id="20" name="Tabella 19">
            <a:extLst>
              <a:ext uri="{FF2B5EF4-FFF2-40B4-BE49-F238E27FC236}">
                <a16:creationId xmlns:a16="http://schemas.microsoft.com/office/drawing/2014/main" id="{0947C1ED-469A-4EF5-8A0E-C87E78B7FA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7966108"/>
              </p:ext>
            </p:extLst>
          </p:nvPr>
        </p:nvGraphicFramePr>
        <p:xfrm>
          <a:off x="6867326" y="5429998"/>
          <a:ext cx="10386139" cy="41139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7681">
                  <a:extLst>
                    <a:ext uri="{9D8B030D-6E8A-4147-A177-3AD203B41FA5}">
                      <a16:colId xmlns:a16="http://schemas.microsoft.com/office/drawing/2014/main" val="669802259"/>
                    </a:ext>
                  </a:extLst>
                </a:gridCol>
                <a:gridCol w="3141715">
                  <a:extLst>
                    <a:ext uri="{9D8B030D-6E8A-4147-A177-3AD203B41FA5}">
                      <a16:colId xmlns:a16="http://schemas.microsoft.com/office/drawing/2014/main" val="1430057262"/>
                    </a:ext>
                  </a:extLst>
                </a:gridCol>
                <a:gridCol w="5026743">
                  <a:extLst>
                    <a:ext uri="{9D8B030D-6E8A-4147-A177-3AD203B41FA5}">
                      <a16:colId xmlns:a16="http://schemas.microsoft.com/office/drawing/2014/main" val="1012088695"/>
                    </a:ext>
                  </a:extLst>
                </a:gridCol>
              </a:tblGrid>
              <a:tr h="96519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400" dirty="0">
                          <a:effectLst/>
                          <a:latin typeface="Titillium"/>
                        </a:rPr>
                        <a:t>Range risultato </a:t>
                      </a:r>
                      <a:endParaRPr lang="it-IT" sz="2400" dirty="0">
                        <a:effectLst/>
                        <a:latin typeface="Titillium"/>
                        <a:ea typeface="Titillium Web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400" dirty="0">
                          <a:effectLst/>
                          <a:latin typeface="Titillium"/>
                        </a:rPr>
                        <a:t>Parametro di liquidazione</a:t>
                      </a:r>
                      <a:endParaRPr lang="it-IT" sz="2400" dirty="0">
                        <a:effectLst/>
                        <a:latin typeface="Titillium"/>
                        <a:ea typeface="Titillium Web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49173847"/>
                  </a:ext>
                </a:extLst>
              </a:tr>
              <a:tr h="3935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400" dirty="0">
                          <a:effectLst/>
                          <a:latin typeface="Titillium"/>
                        </a:rPr>
                        <a:t>da</a:t>
                      </a:r>
                      <a:endParaRPr lang="it-IT" sz="2400" dirty="0">
                        <a:effectLst/>
                        <a:latin typeface="Titillium"/>
                        <a:ea typeface="Titillium Web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400" dirty="0">
                          <a:effectLst/>
                          <a:latin typeface="Titillium"/>
                        </a:rPr>
                        <a:t>a</a:t>
                      </a:r>
                      <a:endParaRPr lang="it-IT" sz="2400" dirty="0">
                        <a:effectLst/>
                        <a:latin typeface="Titillium"/>
                        <a:ea typeface="Titillium Web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000">
                          <a:effectLst/>
                          <a:latin typeface="Titillium"/>
                        </a:rPr>
                        <a:t> </a:t>
                      </a:r>
                      <a:endParaRPr lang="it-IT" sz="2000">
                        <a:effectLst/>
                        <a:latin typeface="Titillium"/>
                        <a:ea typeface="Titillium Web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17720396"/>
                  </a:ext>
                </a:extLst>
              </a:tr>
              <a:tr h="39359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400" dirty="0">
                          <a:effectLst/>
                          <a:latin typeface="Titillium"/>
                        </a:rPr>
                        <a:t>&lt; 90</a:t>
                      </a:r>
                      <a:endParaRPr lang="it-IT" sz="2400" dirty="0">
                        <a:effectLst/>
                        <a:latin typeface="Titillium"/>
                        <a:ea typeface="Titillium Web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400" dirty="0">
                          <a:effectLst/>
                          <a:latin typeface="Titillium"/>
                        </a:rPr>
                        <a:t>90</a:t>
                      </a:r>
                      <a:endParaRPr lang="it-IT" sz="2400" dirty="0">
                        <a:effectLst/>
                        <a:latin typeface="Titillium"/>
                        <a:ea typeface="Titillium Web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14278268"/>
                  </a:ext>
                </a:extLst>
              </a:tr>
              <a:tr h="3935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400" dirty="0">
                          <a:effectLst/>
                          <a:latin typeface="Titillium"/>
                        </a:rPr>
                        <a:t>90,01</a:t>
                      </a:r>
                      <a:endParaRPr lang="it-IT" sz="2400" dirty="0">
                        <a:effectLst/>
                        <a:latin typeface="Titillium"/>
                        <a:ea typeface="Titillium Web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400" dirty="0">
                          <a:effectLst/>
                          <a:latin typeface="Titillium"/>
                        </a:rPr>
                        <a:t>92,99</a:t>
                      </a:r>
                      <a:endParaRPr lang="it-IT" sz="2400" dirty="0">
                        <a:effectLst/>
                        <a:latin typeface="Titillium"/>
                        <a:ea typeface="Titillium Web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400" dirty="0">
                          <a:effectLst/>
                          <a:latin typeface="Titillium"/>
                        </a:rPr>
                        <a:t>93</a:t>
                      </a:r>
                      <a:endParaRPr lang="it-IT" sz="2400" dirty="0">
                        <a:effectLst/>
                        <a:latin typeface="Titillium"/>
                        <a:ea typeface="Titillium Web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02828509"/>
                  </a:ext>
                </a:extLst>
              </a:tr>
              <a:tr h="3935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400" dirty="0">
                          <a:effectLst/>
                          <a:latin typeface="Titillium"/>
                        </a:rPr>
                        <a:t>93</a:t>
                      </a:r>
                      <a:endParaRPr lang="it-IT" sz="2400" dirty="0">
                        <a:effectLst/>
                        <a:latin typeface="Titillium"/>
                        <a:ea typeface="Titillium Web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400" dirty="0">
                          <a:effectLst/>
                          <a:latin typeface="Titillium"/>
                        </a:rPr>
                        <a:t>95</a:t>
                      </a:r>
                      <a:endParaRPr lang="it-IT" sz="2400" dirty="0">
                        <a:effectLst/>
                        <a:latin typeface="Titillium"/>
                        <a:ea typeface="Titillium Web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400" dirty="0">
                          <a:effectLst/>
                          <a:latin typeface="Titillium"/>
                        </a:rPr>
                        <a:t>95</a:t>
                      </a:r>
                      <a:endParaRPr lang="it-IT" sz="2400" dirty="0">
                        <a:effectLst/>
                        <a:latin typeface="Titillium"/>
                        <a:ea typeface="Titillium Web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20767690"/>
                  </a:ext>
                </a:extLst>
              </a:tr>
              <a:tr h="3935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400">
                          <a:effectLst/>
                          <a:latin typeface="Titillium"/>
                        </a:rPr>
                        <a:t>95,01</a:t>
                      </a:r>
                      <a:endParaRPr lang="it-IT" sz="2400">
                        <a:effectLst/>
                        <a:latin typeface="Titillium"/>
                        <a:ea typeface="Titillium Web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400" dirty="0">
                          <a:effectLst/>
                          <a:latin typeface="Titillium"/>
                        </a:rPr>
                        <a:t>97</a:t>
                      </a:r>
                      <a:endParaRPr lang="it-IT" sz="2400" dirty="0">
                        <a:effectLst/>
                        <a:latin typeface="Titillium"/>
                        <a:ea typeface="Titillium Web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400" dirty="0">
                          <a:effectLst/>
                          <a:latin typeface="Titillium"/>
                        </a:rPr>
                        <a:t>97</a:t>
                      </a:r>
                      <a:endParaRPr lang="it-IT" sz="2400" dirty="0">
                        <a:effectLst/>
                        <a:latin typeface="Titillium"/>
                        <a:ea typeface="Titillium Web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47567347"/>
                  </a:ext>
                </a:extLst>
              </a:tr>
              <a:tr h="3935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400">
                          <a:effectLst/>
                          <a:latin typeface="Titillium"/>
                        </a:rPr>
                        <a:t>97,01</a:t>
                      </a:r>
                      <a:endParaRPr lang="it-IT" sz="2400">
                        <a:effectLst/>
                        <a:latin typeface="Titillium"/>
                        <a:ea typeface="Titillium Web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400" dirty="0">
                          <a:effectLst/>
                          <a:latin typeface="Titillium"/>
                        </a:rPr>
                        <a:t>98</a:t>
                      </a:r>
                      <a:endParaRPr lang="it-IT" sz="2400" dirty="0">
                        <a:effectLst/>
                        <a:latin typeface="Titillium"/>
                        <a:ea typeface="Titillium Web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400" dirty="0">
                          <a:effectLst/>
                          <a:latin typeface="Titillium"/>
                        </a:rPr>
                        <a:t>98</a:t>
                      </a:r>
                      <a:endParaRPr lang="it-IT" sz="2400" dirty="0">
                        <a:effectLst/>
                        <a:latin typeface="Titillium"/>
                        <a:ea typeface="Titillium Web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75200435"/>
                  </a:ext>
                </a:extLst>
              </a:tr>
              <a:tr h="3935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400">
                          <a:effectLst/>
                          <a:latin typeface="Titillium"/>
                        </a:rPr>
                        <a:t>98,01</a:t>
                      </a:r>
                      <a:endParaRPr lang="it-IT" sz="2400">
                        <a:effectLst/>
                        <a:latin typeface="Titillium"/>
                        <a:ea typeface="Titillium Web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400" dirty="0">
                          <a:effectLst/>
                          <a:latin typeface="Titillium"/>
                        </a:rPr>
                        <a:t>100</a:t>
                      </a:r>
                      <a:endParaRPr lang="it-IT" sz="2400" dirty="0">
                        <a:effectLst/>
                        <a:latin typeface="Titillium"/>
                        <a:ea typeface="Titillium Web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400" dirty="0">
                          <a:effectLst/>
                          <a:latin typeface="Titillium"/>
                        </a:rPr>
                        <a:t>100</a:t>
                      </a:r>
                      <a:endParaRPr lang="it-IT" sz="2400" dirty="0">
                        <a:effectLst/>
                        <a:latin typeface="Titillium"/>
                        <a:ea typeface="Titillium Web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13024913"/>
                  </a:ext>
                </a:extLst>
              </a:tr>
              <a:tr h="39359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400" dirty="0">
                          <a:effectLst/>
                          <a:latin typeface="Titillium"/>
                        </a:rPr>
                        <a:t>&gt;101</a:t>
                      </a:r>
                      <a:endParaRPr lang="it-IT" sz="2400" dirty="0">
                        <a:effectLst/>
                        <a:latin typeface="Titillium"/>
                        <a:ea typeface="Titillium Web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400" dirty="0">
                          <a:effectLst/>
                          <a:latin typeface="Titillium"/>
                        </a:rPr>
                        <a:t>110</a:t>
                      </a:r>
                      <a:endParaRPr lang="it-IT" sz="2400" dirty="0">
                        <a:effectLst/>
                        <a:latin typeface="Titillium"/>
                        <a:ea typeface="Titillium Web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01835787"/>
                  </a:ext>
                </a:extLst>
              </a:tr>
            </a:tbl>
          </a:graphicData>
        </a:graphic>
      </p:graphicFrame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12D8182E-35C2-6A99-A306-06614F0326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391892"/>
              </p:ext>
            </p:extLst>
          </p:nvPr>
        </p:nvGraphicFramePr>
        <p:xfrm>
          <a:off x="7669758" y="1359734"/>
          <a:ext cx="6811350" cy="34994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14754">
                  <a:extLst>
                    <a:ext uri="{9D8B030D-6E8A-4147-A177-3AD203B41FA5}">
                      <a16:colId xmlns:a16="http://schemas.microsoft.com/office/drawing/2014/main" val="448559057"/>
                    </a:ext>
                  </a:extLst>
                </a:gridCol>
                <a:gridCol w="3296596">
                  <a:extLst>
                    <a:ext uri="{9D8B030D-6E8A-4147-A177-3AD203B41FA5}">
                      <a16:colId xmlns:a16="http://schemas.microsoft.com/office/drawing/2014/main" val="3484588160"/>
                    </a:ext>
                  </a:extLst>
                </a:gridCol>
              </a:tblGrid>
              <a:tr h="6994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200" kern="1200" dirty="0">
                          <a:solidFill>
                            <a:schemeClr val="bg1"/>
                          </a:solidFill>
                          <a:latin typeface="Titillium"/>
                          <a:ea typeface="+mn-ea"/>
                          <a:cs typeface="+mn-cs"/>
                        </a:rPr>
                        <a:t>PRODUTTIVITA' AREE DI PRODUZIONE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200" kern="1200" dirty="0">
                          <a:solidFill>
                            <a:schemeClr val="bg1"/>
                          </a:solidFill>
                          <a:latin typeface="Titillium"/>
                          <a:ea typeface="+mn-ea"/>
                          <a:cs typeface="+mn-cs"/>
                        </a:rPr>
                        <a:t>SOGLIA DI SCOSTAMENTO TOLLERATA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98163815"/>
                  </a:ext>
                </a:extLst>
              </a:tr>
              <a:tr h="6994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200" kern="1200" dirty="0">
                          <a:solidFill>
                            <a:schemeClr val="bg1"/>
                          </a:solidFill>
                          <a:latin typeface="Titillium"/>
                          <a:ea typeface="+mn-ea"/>
                          <a:cs typeface="+mn-cs"/>
                        </a:rPr>
                        <a:t>GENNAIO-MARZO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200" b="1" kern="1200" dirty="0">
                          <a:solidFill>
                            <a:schemeClr val="tx1"/>
                          </a:solidFill>
                          <a:latin typeface="Titillium"/>
                          <a:ea typeface="+mn-ea"/>
                          <a:cs typeface="+mn-cs"/>
                        </a:rPr>
                        <a:t>-8%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62937846"/>
                  </a:ext>
                </a:extLst>
              </a:tr>
              <a:tr h="6994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200" kern="1200" dirty="0">
                          <a:solidFill>
                            <a:schemeClr val="bg1"/>
                          </a:solidFill>
                          <a:latin typeface="Titillium"/>
                          <a:ea typeface="+mn-ea"/>
                          <a:cs typeface="+mn-cs"/>
                        </a:rPr>
                        <a:t>GENNAIO-GIUGNO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200" b="1" kern="1200" dirty="0">
                          <a:solidFill>
                            <a:schemeClr val="tx1"/>
                          </a:solidFill>
                          <a:latin typeface="Titillium"/>
                          <a:ea typeface="+mn-ea"/>
                          <a:cs typeface="+mn-cs"/>
                        </a:rPr>
                        <a:t>-6%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50838403"/>
                  </a:ext>
                </a:extLst>
              </a:tr>
              <a:tr h="6994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200" kern="1200" dirty="0">
                          <a:solidFill>
                            <a:schemeClr val="bg1"/>
                          </a:solidFill>
                          <a:latin typeface="Titillium"/>
                          <a:ea typeface="+mn-ea"/>
                          <a:cs typeface="+mn-cs"/>
                        </a:rPr>
                        <a:t>GENNAIO-SETTEMBRE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200" b="1" kern="1200" dirty="0">
                          <a:solidFill>
                            <a:schemeClr val="tx1"/>
                          </a:solidFill>
                          <a:latin typeface="Titillium"/>
                          <a:ea typeface="+mn-ea"/>
                          <a:cs typeface="+mn-cs"/>
                        </a:rPr>
                        <a:t>-4%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840273800"/>
                  </a:ext>
                </a:extLst>
              </a:tr>
              <a:tr h="6994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200" kern="1200" dirty="0">
                          <a:solidFill>
                            <a:schemeClr val="bg1"/>
                          </a:solidFill>
                          <a:latin typeface="Titillium"/>
                          <a:ea typeface="+mn-ea"/>
                          <a:cs typeface="+mn-cs"/>
                        </a:rPr>
                        <a:t>GENNAIO-DICEMBRE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200" b="1" kern="1200" dirty="0">
                          <a:solidFill>
                            <a:schemeClr val="tx1"/>
                          </a:solidFill>
                          <a:latin typeface="Titillium"/>
                          <a:ea typeface="+mn-ea"/>
                          <a:cs typeface="+mn-cs"/>
                        </a:rPr>
                        <a:t>0%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707934856"/>
                  </a:ext>
                </a:extLst>
              </a:tr>
            </a:tbl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20CFAF52-E75C-C66B-ED42-1F90F3288016}"/>
              </a:ext>
            </a:extLst>
          </p:cNvPr>
          <p:cNvSpPr txBox="1"/>
          <p:nvPr/>
        </p:nvSpPr>
        <p:spPr>
          <a:xfrm>
            <a:off x="511275" y="5429998"/>
            <a:ext cx="605747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3600" dirty="0">
                <a:latin typeface="Titillium"/>
              </a:rPr>
              <a:t>In base al risultato derivante dalla media aritmetica si applicheranno i parametri di liquidazione della performance secondo i range riportati nella tabella</a:t>
            </a:r>
          </a:p>
        </p:txBody>
      </p:sp>
    </p:spTree>
    <p:extLst>
      <p:ext uri="{BB962C8B-B14F-4D97-AF65-F5344CB8AC3E}">
        <p14:creationId xmlns:p14="http://schemas.microsoft.com/office/powerpoint/2010/main" val="320938753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7">
            <a:extLst>
              <a:ext uri="{FF2B5EF4-FFF2-40B4-BE49-F238E27FC236}">
                <a16:creationId xmlns:a16="http://schemas.microsoft.com/office/drawing/2014/main" id="{E3DF32DB-C58D-19FE-1A86-C8B9C7FBCF8D}"/>
              </a:ext>
            </a:extLst>
          </p:cNvPr>
          <p:cNvSpPr txBox="1">
            <a:spLocks/>
          </p:cNvSpPr>
          <p:nvPr/>
        </p:nvSpPr>
        <p:spPr>
          <a:xfrm>
            <a:off x="444704" y="198689"/>
            <a:ext cx="15443196" cy="714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2F6DD5"/>
                </a:solidFill>
                <a:latin typeface="Titillium Web" pitchFamily="2" charset="77"/>
                <a:ea typeface="+mj-ea"/>
                <a:cs typeface="+mj-cs"/>
              </a:defRPr>
            </a:lvl1pPr>
          </a:lstStyle>
          <a:p>
            <a:r>
              <a:rPr lang="it-IT" sz="5400" dirty="0"/>
              <a:t>2.6 </a:t>
            </a:r>
            <a:r>
              <a:rPr lang="it-IT" sz="4800" dirty="0"/>
              <a:t>Incentivo Speciale – Famiglie Professionali/Dirigenti</a:t>
            </a:r>
            <a:endParaRPr lang="it-IT" sz="5400" dirty="0"/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A1B0F8B2-23CC-4626-AB38-326E1C69B3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3761245"/>
              </p:ext>
            </p:extLst>
          </p:nvPr>
        </p:nvGraphicFramePr>
        <p:xfrm>
          <a:off x="1898074" y="3366656"/>
          <a:ext cx="13009496" cy="54725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66133">
                  <a:extLst>
                    <a:ext uri="{9D8B030D-6E8A-4147-A177-3AD203B41FA5}">
                      <a16:colId xmlns:a16="http://schemas.microsoft.com/office/drawing/2014/main" val="1436479060"/>
                    </a:ext>
                  </a:extLst>
                </a:gridCol>
                <a:gridCol w="3643363">
                  <a:extLst>
                    <a:ext uri="{9D8B030D-6E8A-4147-A177-3AD203B41FA5}">
                      <a16:colId xmlns:a16="http://schemas.microsoft.com/office/drawing/2014/main" val="462382756"/>
                    </a:ext>
                  </a:extLst>
                </a:gridCol>
              </a:tblGrid>
              <a:tr h="33313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800" dirty="0">
                          <a:effectLst/>
                          <a:latin typeface="Titillium"/>
                        </a:rPr>
                        <a:t>INDICATORE SINTETICO DI QUALITÀ E VALORE PUBBLICO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800" dirty="0">
                          <a:effectLst/>
                          <a:latin typeface="Titillium"/>
                        </a:rPr>
                        <a:t>AREE DI PRODUZIONE</a:t>
                      </a:r>
                      <a:br>
                        <a:rPr lang="it-IT" sz="2800" dirty="0">
                          <a:effectLst/>
                          <a:latin typeface="Titillium"/>
                        </a:rPr>
                      </a:br>
                      <a:r>
                        <a:rPr lang="it-IT" sz="2800" dirty="0">
                          <a:effectLst/>
                          <a:latin typeface="Titillium"/>
                        </a:rPr>
                        <a:t>scostamento % rispetto al budget</a:t>
                      </a:r>
                      <a:endParaRPr lang="it-IT" sz="2800" dirty="0">
                        <a:effectLst/>
                        <a:latin typeface="Titillium"/>
                        <a:ea typeface="Titillium Web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3200" dirty="0">
                          <a:effectLst/>
                          <a:latin typeface="Titillium"/>
                        </a:rPr>
                        <a:t>Parametro di liquidazione</a:t>
                      </a:r>
                      <a:endParaRPr lang="it-IT" sz="3200" dirty="0">
                        <a:effectLst/>
                        <a:latin typeface="Titillium"/>
                        <a:ea typeface="Titillium Web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518897"/>
                  </a:ext>
                </a:extLst>
              </a:tr>
              <a:tr h="7137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800" dirty="0">
                          <a:effectLst/>
                          <a:latin typeface="Titillium"/>
                        </a:rPr>
                        <a:t>scostamento % &gt; = 0</a:t>
                      </a:r>
                      <a:endParaRPr lang="it-IT" sz="3600" dirty="0">
                        <a:effectLst/>
                        <a:latin typeface="Titillium"/>
                        <a:ea typeface="Titillium Web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800" dirty="0">
                          <a:effectLst/>
                          <a:latin typeface="Titillium"/>
                        </a:rPr>
                        <a:t>100</a:t>
                      </a:r>
                      <a:endParaRPr lang="it-IT" sz="3600" dirty="0">
                        <a:effectLst/>
                        <a:latin typeface="Titillium"/>
                        <a:ea typeface="Titillium Web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12401046"/>
                  </a:ext>
                </a:extLst>
              </a:tr>
              <a:tr h="7137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800" dirty="0">
                          <a:effectLst/>
                          <a:latin typeface="Titillium"/>
                        </a:rPr>
                        <a:t>scostamento % compreso tra -0,01% e -20% </a:t>
                      </a:r>
                      <a:endParaRPr lang="it-IT" sz="3600" dirty="0">
                        <a:effectLst/>
                        <a:latin typeface="Titillium"/>
                        <a:ea typeface="Titillium Web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800" dirty="0">
                          <a:effectLst/>
                          <a:latin typeface="Titillium"/>
                        </a:rPr>
                        <a:t>Proporzione lineare</a:t>
                      </a:r>
                      <a:endParaRPr lang="it-IT" sz="3600" dirty="0">
                        <a:effectLst/>
                        <a:latin typeface="Titillium"/>
                        <a:ea typeface="Titillium Web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78242858"/>
                  </a:ext>
                </a:extLst>
              </a:tr>
              <a:tr h="7137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800" dirty="0">
                          <a:effectLst/>
                          <a:latin typeface="Titillium"/>
                        </a:rPr>
                        <a:t>scostamento % &gt; -20% </a:t>
                      </a:r>
                      <a:endParaRPr lang="it-IT" sz="3600" dirty="0">
                        <a:effectLst/>
                        <a:latin typeface="Titillium"/>
                        <a:ea typeface="Titillium Web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2800" dirty="0">
                          <a:effectLst/>
                          <a:latin typeface="Titillium"/>
                        </a:rPr>
                        <a:t>80</a:t>
                      </a:r>
                      <a:endParaRPr lang="it-IT" sz="3600" dirty="0">
                        <a:effectLst/>
                        <a:latin typeface="Titillium"/>
                        <a:ea typeface="Titillium Web" panose="000005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71682040"/>
                  </a:ext>
                </a:extLst>
              </a:tr>
            </a:tbl>
          </a:graphicData>
        </a:graphic>
      </p:graphicFrame>
      <p:sp>
        <p:nvSpPr>
          <p:cNvPr id="8" name="TextBox 1">
            <a:extLst>
              <a:ext uri="{FF2B5EF4-FFF2-40B4-BE49-F238E27FC236}">
                <a16:creationId xmlns:a16="http://schemas.microsoft.com/office/drawing/2014/main" id="{055F3933-69C0-47E2-ABF1-F07216D1ADB3}"/>
              </a:ext>
            </a:extLst>
          </p:cNvPr>
          <p:cNvSpPr txBox="1"/>
          <p:nvPr/>
        </p:nvSpPr>
        <p:spPr>
          <a:xfrm>
            <a:off x="746180" y="1581144"/>
            <a:ext cx="159645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>
                <a:latin typeface="Titillium"/>
              </a:rPr>
              <a:t>L’incentivazione speciale (quota nazionale) sarà calcolata sullo scostamento </a:t>
            </a:r>
            <a:r>
              <a:rPr lang="it-IT" sz="2400" b="1" dirty="0">
                <a:solidFill>
                  <a:srgbClr val="2F6DD5"/>
                </a:solidFill>
                <a:latin typeface="Titillium"/>
              </a:rPr>
              <a:t>dell’indice sintetico di qualità e valore pubblico delle aree di produzione </a:t>
            </a:r>
            <a:r>
              <a:rPr lang="it-IT" sz="2400" dirty="0">
                <a:latin typeface="Titillium"/>
              </a:rPr>
              <a:t>secondo la tabella sotto riportata.</a:t>
            </a:r>
            <a:endParaRPr lang="it-IT" sz="2400" b="1" dirty="0">
              <a:solidFill>
                <a:srgbClr val="2F6DD5"/>
              </a:solidFill>
              <a:latin typeface="Titillium"/>
            </a:endParaRPr>
          </a:p>
        </p:txBody>
      </p:sp>
    </p:spTree>
    <p:extLst>
      <p:ext uri="{BB962C8B-B14F-4D97-AF65-F5344CB8AC3E}">
        <p14:creationId xmlns:p14="http://schemas.microsoft.com/office/powerpoint/2010/main" val="406706004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7">
            <a:extLst>
              <a:ext uri="{FF2B5EF4-FFF2-40B4-BE49-F238E27FC236}">
                <a16:creationId xmlns:a16="http://schemas.microsoft.com/office/drawing/2014/main" id="{E3DF32DB-C58D-19FE-1A86-C8B9C7FBCF8D}"/>
              </a:ext>
            </a:extLst>
          </p:cNvPr>
          <p:cNvSpPr txBox="1">
            <a:spLocks/>
          </p:cNvSpPr>
          <p:nvPr/>
        </p:nvSpPr>
        <p:spPr>
          <a:xfrm>
            <a:off x="444704" y="198689"/>
            <a:ext cx="15443196" cy="714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2F6DD5"/>
                </a:solidFill>
                <a:latin typeface="Titillium Web" pitchFamily="2" charset="77"/>
                <a:ea typeface="+mj-ea"/>
                <a:cs typeface="+mj-cs"/>
              </a:defRPr>
            </a:lvl1pPr>
          </a:lstStyle>
          <a:p>
            <a:r>
              <a:rPr lang="it-IT" sz="5400" dirty="0"/>
              <a:t>2.7 Nuovo Modello Sussidiarietà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1F9AF-E14E-F39D-F325-7E2B947BDC4E}"/>
              </a:ext>
            </a:extLst>
          </p:cNvPr>
          <p:cNvSpPr/>
          <p:nvPr/>
        </p:nvSpPr>
        <p:spPr>
          <a:xfrm>
            <a:off x="9332805" y="2438318"/>
            <a:ext cx="8439002" cy="1885905"/>
          </a:xfrm>
          <a:prstGeom prst="rect">
            <a:avLst/>
          </a:prstGeom>
          <a:solidFill>
            <a:srgbClr val="E3E5E9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it-IT" sz="2400">
              <a:solidFill>
                <a:schemeClr val="tx1"/>
              </a:solidFill>
              <a:latin typeface="Titillium Web" panose="000005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379AEF7-41D0-C59C-94FB-2B80B3E042B7}"/>
              </a:ext>
            </a:extLst>
          </p:cNvPr>
          <p:cNvSpPr/>
          <p:nvPr/>
        </p:nvSpPr>
        <p:spPr>
          <a:xfrm>
            <a:off x="513274" y="2438320"/>
            <a:ext cx="8439002" cy="1885904"/>
          </a:xfrm>
          <a:prstGeom prst="rect">
            <a:avLst/>
          </a:prstGeom>
          <a:solidFill>
            <a:srgbClr val="E3E5E9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it-IT" sz="2400">
              <a:solidFill>
                <a:schemeClr val="tx1"/>
              </a:solidFill>
              <a:effectLst/>
              <a:latin typeface="Titillium Web" panose="00000500000000000000" pitchFamily="2" charset="0"/>
              <a:ea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71327C5-3081-AE0B-0247-85AD388DA7D8}"/>
              </a:ext>
            </a:extLst>
          </p:cNvPr>
          <p:cNvGrpSpPr/>
          <p:nvPr/>
        </p:nvGrpSpPr>
        <p:grpSpPr>
          <a:xfrm>
            <a:off x="513274" y="1759752"/>
            <a:ext cx="8439000" cy="461665"/>
            <a:chOff x="513274" y="1759752"/>
            <a:chExt cx="8439000" cy="461665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DCFB848F-B6BF-7871-A091-488BC3363C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3274" y="1764520"/>
              <a:ext cx="8439000" cy="439039"/>
            </a:xfrm>
            <a:prstGeom prst="roundRect">
              <a:avLst/>
            </a:prstGeom>
            <a:solidFill>
              <a:srgbClr val="3170DA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/>
              <a:endParaRPr lang="it-IT" sz="2400" b="1">
                <a:solidFill>
                  <a:schemeClr val="tx1"/>
                </a:solidFill>
                <a:latin typeface="Titillium Web" panose="00000500000000000000" pitchFamily="2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E287D64-B2FA-E7BA-EF17-23A0F6F3B4E2}"/>
                </a:ext>
              </a:extLst>
            </p:cNvPr>
            <p:cNvSpPr txBox="1"/>
            <p:nvPr/>
          </p:nvSpPr>
          <p:spPr>
            <a:xfrm>
              <a:off x="1006539" y="1759752"/>
              <a:ext cx="7452471" cy="46166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400" b="1">
                  <a:solidFill>
                    <a:schemeClr val="bg1"/>
                  </a:solidFill>
                  <a:latin typeface="Titillium Web" panose="00000500000000000000" pitchFamily="2" charset="0"/>
                </a:rPr>
                <a:t>CONDIZIONI per poter essere una sede SUSSIDIANTE</a:t>
              </a:r>
              <a:endParaRPr kumimoji="0" lang="it-IT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tillium Web" panose="00000500000000000000" pitchFamily="2" charset="0"/>
              </a:endParaRPr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74EB3E2-2779-6073-964C-4019733F1619}"/>
              </a:ext>
            </a:extLst>
          </p:cNvPr>
          <p:cNvSpPr>
            <a:spLocks noChangeAspect="1"/>
          </p:cNvSpPr>
          <p:nvPr/>
        </p:nvSpPr>
        <p:spPr>
          <a:xfrm>
            <a:off x="9332807" y="1764520"/>
            <a:ext cx="8439000" cy="439039"/>
          </a:xfrm>
          <a:prstGeom prst="roundRect">
            <a:avLst/>
          </a:prstGeom>
          <a:solidFill>
            <a:srgbClr val="3170D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it-IT" sz="2400" b="1">
              <a:solidFill>
                <a:schemeClr val="tx1"/>
              </a:solidFill>
              <a:latin typeface="Titillium Web" panose="000005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4BBE79-C88B-32F3-B884-6EE002EE3279}"/>
              </a:ext>
            </a:extLst>
          </p:cNvPr>
          <p:cNvSpPr txBox="1"/>
          <p:nvPr/>
        </p:nvSpPr>
        <p:spPr>
          <a:xfrm>
            <a:off x="12247382" y="1786303"/>
            <a:ext cx="2609850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>
                <a:solidFill>
                  <a:schemeClr val="bg1"/>
                </a:solidFill>
                <a:latin typeface="Titillium Web" panose="00000500000000000000" pitchFamily="2" charset="0"/>
              </a:rPr>
              <a:t>GESTIONE </a:t>
            </a:r>
            <a:endParaRPr kumimoji="0" lang="it-IT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tillium Web" panose="000005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B16951-932C-1F54-3564-AD703616F83C}"/>
              </a:ext>
            </a:extLst>
          </p:cNvPr>
          <p:cNvSpPr txBox="1"/>
          <p:nvPr/>
        </p:nvSpPr>
        <p:spPr>
          <a:xfrm>
            <a:off x="9390679" y="2679523"/>
            <a:ext cx="82195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buClr>
                <a:srgbClr val="3170DA"/>
              </a:buClr>
            </a:pPr>
            <a:r>
              <a:rPr lang="it-IT" sz="2000" dirty="0">
                <a:effectLst/>
                <a:latin typeface="Titillium Web" panose="00000500000000000000" pitchFamily="2" charset="0"/>
                <a:ea typeface="Titillium Web" panose="00000500000000000000" pitchFamily="2" charset="0"/>
                <a:cs typeface="Times New Roman" panose="02020603050405020304" pitchFamily="18" charset="0"/>
              </a:rPr>
              <a:t>La sussidiarietà sarà valutata e gestita centralmente dalla Direzione generale, con l’obiettivo di </a:t>
            </a:r>
            <a:r>
              <a:rPr lang="it-IT" sz="2000" dirty="0">
                <a:latin typeface="Titillium Web" panose="00000500000000000000" pitchFamily="2" charset="0"/>
                <a:ea typeface="Titillium Web" panose="00000500000000000000" pitchFamily="2" charset="0"/>
                <a:cs typeface="Times New Roman" panose="02020603050405020304" pitchFamily="18" charset="0"/>
              </a:rPr>
              <a:t>garantire omogeneità di servizio agli utenti, a prescindere dalla zona geografica nella quale si collocano. </a:t>
            </a:r>
            <a:endParaRPr lang="it-IT" sz="2000" dirty="0">
              <a:latin typeface="Titillium Web" panose="00000500000000000000" pitchFamily="2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10031A9-478B-1090-6B76-ABDB376EB4A9}"/>
              </a:ext>
            </a:extLst>
          </p:cNvPr>
          <p:cNvSpPr/>
          <p:nvPr/>
        </p:nvSpPr>
        <p:spPr>
          <a:xfrm>
            <a:off x="9332805" y="5241462"/>
            <a:ext cx="8439002" cy="1631214"/>
          </a:xfrm>
          <a:prstGeom prst="rect">
            <a:avLst/>
          </a:prstGeom>
          <a:solidFill>
            <a:srgbClr val="E3E5E9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it-IT" sz="2400">
              <a:solidFill>
                <a:schemeClr val="tx1"/>
              </a:solidFill>
              <a:latin typeface="Titillium Web" panose="000005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56B05A-5C49-DD85-F5D7-1BDF0C0C6724}"/>
              </a:ext>
            </a:extLst>
          </p:cNvPr>
          <p:cNvSpPr txBox="1"/>
          <p:nvPr/>
        </p:nvSpPr>
        <p:spPr>
          <a:xfrm>
            <a:off x="9449014" y="5400994"/>
            <a:ext cx="821955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>
                <a:latin typeface="Titillium Web" panose="00000500000000000000" pitchFamily="2" charset="0"/>
                <a:cs typeface="Calibri" panose="020F0502020204030204" pitchFamily="34" charset="0"/>
              </a:rPr>
              <a:t>La </a:t>
            </a:r>
            <a:r>
              <a:rPr lang="it-IT" sz="2000">
                <a:effectLst/>
                <a:latin typeface="Titillium Web" panose="00000500000000000000" pitchFamily="2" charset="0"/>
                <a:ea typeface="Titillium Web" panose="00000500000000000000" pitchFamily="2" charset="0"/>
                <a:cs typeface="Times New Roman" panose="02020603050405020304" pitchFamily="18" charset="0"/>
              </a:rPr>
              <a:t>produzione sarà calcolata sulla base della sussidiarietà in maniera separata dalla produzione della sede stessa, al fine di attribuire il deflusso risultante alla sede sussidiata e la produttività a quella sussidiante</a:t>
            </a:r>
            <a:endParaRPr lang="it-IT" sz="2000">
              <a:latin typeface="Titillium Web" panose="00000500000000000000" pitchFamily="2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BB3B24D-075B-24BB-207E-C2E156F6B036}"/>
              </a:ext>
            </a:extLst>
          </p:cNvPr>
          <p:cNvSpPr>
            <a:spLocks noChangeAspect="1"/>
          </p:cNvSpPr>
          <p:nvPr/>
        </p:nvSpPr>
        <p:spPr>
          <a:xfrm>
            <a:off x="9332807" y="4574623"/>
            <a:ext cx="8439000" cy="439039"/>
          </a:xfrm>
          <a:prstGeom prst="roundRect">
            <a:avLst/>
          </a:prstGeom>
          <a:solidFill>
            <a:srgbClr val="3170D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it-IT" sz="2400" b="1">
              <a:solidFill>
                <a:schemeClr val="tx1"/>
              </a:solidFill>
              <a:latin typeface="Titillium Web" panose="000005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5B5EBEC-D4A5-4F9B-492E-6F54DD64F715}"/>
              </a:ext>
            </a:extLst>
          </p:cNvPr>
          <p:cNvSpPr txBox="1"/>
          <p:nvPr/>
        </p:nvSpPr>
        <p:spPr>
          <a:xfrm>
            <a:off x="622996" y="2570020"/>
            <a:ext cx="821955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2" indent="-342900">
              <a:buFont typeface="Wingdings" panose="05000000000000000000" pitchFamily="2" charset="2"/>
              <a:buChar char="§"/>
            </a:pPr>
            <a:r>
              <a:rPr lang="it-IT" sz="2000">
                <a:latin typeface="Titillium Web" panose="00000500000000000000" pitchFamily="2" charset="0"/>
                <a:cs typeface="Times New Roman" panose="02020603050405020304" pitchFamily="18" charset="0"/>
              </a:rPr>
              <a:t>Raggiungimento dell’obiettivo Indice di deflusso = 1</a:t>
            </a:r>
          </a:p>
          <a:p>
            <a:pPr marL="457200" lvl="2" indent="-342900">
              <a:buFont typeface="Wingdings" panose="05000000000000000000" pitchFamily="2" charset="2"/>
              <a:buChar char="§"/>
            </a:pPr>
            <a:r>
              <a:rPr lang="it-IT" sz="2000">
                <a:latin typeface="Titillium Web" panose="00000500000000000000" pitchFamily="2" charset="0"/>
                <a:cs typeface="Times New Roman" panose="02020603050405020304" pitchFamily="18" charset="0"/>
              </a:rPr>
              <a:t>Disponibilità di risorse</a:t>
            </a:r>
          </a:p>
          <a:p>
            <a:endParaRPr lang="it-IT" sz="2000">
              <a:latin typeface="Titillium Web" panose="00000500000000000000" pitchFamily="2" charset="0"/>
            </a:endParaRPr>
          </a:p>
        </p:txBody>
      </p:sp>
      <p:sp>
        <p:nvSpPr>
          <p:cNvPr id="19" name="Rectangle: Rounded Corners 3">
            <a:extLst>
              <a:ext uri="{FF2B5EF4-FFF2-40B4-BE49-F238E27FC236}">
                <a16:creationId xmlns:a16="http://schemas.microsoft.com/office/drawing/2014/main" id="{28C9041A-2196-B8EF-B761-10FBB1A3067E}"/>
              </a:ext>
            </a:extLst>
          </p:cNvPr>
          <p:cNvSpPr>
            <a:spLocks noChangeAspect="1"/>
          </p:cNvSpPr>
          <p:nvPr/>
        </p:nvSpPr>
        <p:spPr>
          <a:xfrm>
            <a:off x="513274" y="4585936"/>
            <a:ext cx="8439000" cy="439039"/>
          </a:xfrm>
          <a:prstGeom prst="roundRect">
            <a:avLst/>
          </a:prstGeom>
          <a:solidFill>
            <a:srgbClr val="3170D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it-IT" sz="2400" b="1">
              <a:solidFill>
                <a:schemeClr val="tx1"/>
              </a:solidFill>
              <a:latin typeface="Titillium Web" panose="000005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1102E43-5865-2AB2-B986-0C537ED91A1F}"/>
              </a:ext>
            </a:extLst>
          </p:cNvPr>
          <p:cNvSpPr txBox="1"/>
          <p:nvPr/>
        </p:nvSpPr>
        <p:spPr>
          <a:xfrm>
            <a:off x="1213070" y="4574623"/>
            <a:ext cx="7039409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>
                <a:solidFill>
                  <a:schemeClr val="bg1"/>
                </a:solidFill>
                <a:latin typeface="Titillium Web" panose="00000500000000000000" pitchFamily="2" charset="0"/>
              </a:rPr>
              <a:t>CONDIZIONI per poter essere una sede SUSSIDIATA</a:t>
            </a:r>
            <a:endParaRPr kumimoji="0" lang="it-IT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tillium Web" panose="00000500000000000000" pitchFamily="2" charset="0"/>
            </a:endParaRPr>
          </a:p>
        </p:txBody>
      </p:sp>
      <p:sp>
        <p:nvSpPr>
          <p:cNvPr id="21" name="Rectangle: Rounded Corners 3">
            <a:extLst>
              <a:ext uri="{FF2B5EF4-FFF2-40B4-BE49-F238E27FC236}">
                <a16:creationId xmlns:a16="http://schemas.microsoft.com/office/drawing/2014/main" id="{A9382FD6-3D43-3881-DC61-51D8C13985CE}"/>
              </a:ext>
            </a:extLst>
          </p:cNvPr>
          <p:cNvSpPr>
            <a:spLocks/>
          </p:cNvSpPr>
          <p:nvPr/>
        </p:nvSpPr>
        <p:spPr>
          <a:xfrm>
            <a:off x="510081" y="7409615"/>
            <a:ext cx="17276196" cy="533782"/>
          </a:xfrm>
          <a:prstGeom prst="roundRect">
            <a:avLst/>
          </a:prstGeom>
          <a:solidFill>
            <a:srgbClr val="3170D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it-IT" sz="2400" b="1">
              <a:solidFill>
                <a:schemeClr val="tx1"/>
              </a:solidFill>
              <a:latin typeface="Titillium Web" panose="000005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DF8C082-EB6C-5ACA-82F6-A14366D7839D}"/>
              </a:ext>
            </a:extLst>
          </p:cNvPr>
          <p:cNvSpPr txBox="1"/>
          <p:nvPr/>
        </p:nvSpPr>
        <p:spPr>
          <a:xfrm>
            <a:off x="5624296" y="7445674"/>
            <a:ext cx="7039409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>
                <a:solidFill>
                  <a:schemeClr val="bg1"/>
                </a:solidFill>
                <a:latin typeface="Titillium Web" panose="00000500000000000000" pitchFamily="2" charset="0"/>
              </a:rPr>
              <a:t>BONUS SUSSIDIARIETÀ “EXTRAREGIONALE“</a:t>
            </a:r>
            <a:r>
              <a:rPr lang="it-IT" sz="1800">
                <a:solidFill>
                  <a:schemeClr val="bg1"/>
                </a:solidFill>
                <a:effectLst/>
                <a:latin typeface="Titillium Web" panose="00000500000000000000" pitchFamily="2" charset="0"/>
                <a:ea typeface="Titillium Web" panose="00000500000000000000" pitchFamily="2" charset="0"/>
                <a:cs typeface="Times New Roman" panose="02020603050405020304" pitchFamily="18" charset="0"/>
              </a:rPr>
              <a:t> </a:t>
            </a:r>
            <a:endParaRPr lang="it-IT" sz="2400" b="1">
              <a:solidFill>
                <a:schemeClr val="bg1"/>
              </a:solidFill>
              <a:latin typeface="Titillium Web" panose="00000500000000000000" pitchFamily="2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601190B-33D6-4A04-1589-E49FAED85C24}"/>
              </a:ext>
            </a:extLst>
          </p:cNvPr>
          <p:cNvSpPr/>
          <p:nvPr/>
        </p:nvSpPr>
        <p:spPr>
          <a:xfrm>
            <a:off x="510081" y="5241461"/>
            <a:ext cx="8439002" cy="1631215"/>
          </a:xfrm>
          <a:prstGeom prst="rect">
            <a:avLst/>
          </a:prstGeom>
          <a:solidFill>
            <a:srgbClr val="E3E5E9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it-IT" sz="2400">
              <a:solidFill>
                <a:schemeClr val="tx1"/>
              </a:solidFill>
              <a:effectLst/>
              <a:latin typeface="Titillium Web" panose="00000500000000000000" pitchFamily="2" charset="0"/>
              <a:ea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4B9D77-1878-ED83-9348-7465DB695C67}"/>
              </a:ext>
            </a:extLst>
          </p:cNvPr>
          <p:cNvSpPr txBox="1"/>
          <p:nvPr/>
        </p:nvSpPr>
        <p:spPr>
          <a:xfrm>
            <a:off x="729525" y="5400994"/>
            <a:ext cx="821955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000">
                <a:latin typeface="Titillium Web" panose="00000500000000000000" pitchFamily="2" charset="0"/>
              </a:rPr>
              <a:t>Raggiungimento dell’obiettivo di Produttività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000">
                <a:latin typeface="Titillium Web" panose="00000500000000000000" pitchFamily="2" charset="0"/>
              </a:rPr>
              <a:t>Giacenza superiore alla soglia critica stabilita nell’ambito della circolare di avvio della Programmazione o in atti successivi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000">
                <a:latin typeface="Titillium Web" panose="00000500000000000000" pitchFamily="2" charset="0"/>
              </a:rPr>
              <a:t>Indice di Deflusso maggiore di 1 e/o dell’obiettivo assegnato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000">
              <a:latin typeface="Titillium Web" panose="000005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F896ABA-B7BE-52B6-657E-326E1CFB6F50}"/>
              </a:ext>
            </a:extLst>
          </p:cNvPr>
          <p:cNvSpPr txBox="1"/>
          <p:nvPr/>
        </p:nvSpPr>
        <p:spPr>
          <a:xfrm>
            <a:off x="12247382" y="4563309"/>
            <a:ext cx="2609850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tillium Web" panose="00000500000000000000" pitchFamily="2" charset="0"/>
              </a:rPr>
              <a:t>VAL</a:t>
            </a:r>
            <a:r>
              <a:rPr lang="it-IT" sz="2400" b="1">
                <a:solidFill>
                  <a:schemeClr val="bg1"/>
                </a:solidFill>
                <a:latin typeface="Titillium Web" panose="00000500000000000000" pitchFamily="2" charset="0"/>
              </a:rPr>
              <a:t>UTAZIONE</a:t>
            </a:r>
            <a:endParaRPr kumimoji="0" lang="it-IT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tillium Web" panose="00000500000000000000" pitchFamily="2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3FDEF15-E3B2-DC30-79F4-7FEB5BA6FACB}"/>
              </a:ext>
            </a:extLst>
          </p:cNvPr>
          <p:cNvSpPr/>
          <p:nvPr/>
        </p:nvSpPr>
        <p:spPr>
          <a:xfrm>
            <a:off x="510078" y="8004137"/>
            <a:ext cx="17276199" cy="1411918"/>
          </a:xfrm>
          <a:prstGeom prst="rect">
            <a:avLst/>
          </a:prstGeom>
          <a:solidFill>
            <a:srgbClr val="E3E5E9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it-IT" sz="2400">
              <a:solidFill>
                <a:schemeClr val="tx1"/>
              </a:solidFill>
              <a:effectLst/>
              <a:latin typeface="Titillium Web" panose="00000500000000000000" pitchFamily="2" charset="0"/>
              <a:ea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FAA49AB-7C80-884D-6496-EF4573127062}"/>
              </a:ext>
            </a:extLst>
          </p:cNvPr>
          <p:cNvSpPr txBox="1"/>
          <p:nvPr/>
        </p:nvSpPr>
        <p:spPr>
          <a:xfrm>
            <a:off x="729522" y="8163669"/>
            <a:ext cx="168269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000" dirty="0">
                <a:latin typeface="Titillium Web" panose="00000500000000000000" pitchFamily="2" charset="0"/>
              </a:rPr>
              <a:t>Per il personale inquadrato nel Comparto Funzioni centrali (famiglie professionali) è previsto un bonus in caso di raggiungimento degli obiettivi di sussidiarietà, che agisce, rispetto all’incentivo speciale, sullo scostamento finale dell’indicatore sintetico di qualità e valore pubblico, riducendo quello negativo. </a:t>
            </a:r>
          </a:p>
        </p:txBody>
      </p:sp>
    </p:spTree>
    <p:extLst>
      <p:ext uri="{BB962C8B-B14F-4D97-AF65-F5344CB8AC3E}">
        <p14:creationId xmlns:p14="http://schemas.microsoft.com/office/powerpoint/2010/main" val="329976111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7">
            <a:extLst>
              <a:ext uri="{FF2B5EF4-FFF2-40B4-BE49-F238E27FC236}">
                <a16:creationId xmlns:a16="http://schemas.microsoft.com/office/drawing/2014/main" id="{E3DF32DB-C58D-19FE-1A86-C8B9C7FBCF8D}"/>
              </a:ext>
            </a:extLst>
          </p:cNvPr>
          <p:cNvSpPr txBox="1">
            <a:spLocks/>
          </p:cNvSpPr>
          <p:nvPr/>
        </p:nvSpPr>
        <p:spPr>
          <a:xfrm>
            <a:off x="444704" y="198689"/>
            <a:ext cx="15443196" cy="714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2F6DD5"/>
                </a:solidFill>
                <a:latin typeface="Titillium Web" pitchFamily="2" charset="77"/>
                <a:ea typeface="+mj-ea"/>
                <a:cs typeface="+mj-cs"/>
              </a:defRPr>
            </a:lvl1pPr>
          </a:lstStyle>
          <a:p>
            <a:r>
              <a:rPr lang="it-IT" sz="5400" dirty="0"/>
              <a:t>2.8 Performance individuale – Obiettivi di gruppo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4BBE79-C88B-32F3-B884-6EE002EE3279}"/>
              </a:ext>
            </a:extLst>
          </p:cNvPr>
          <p:cNvSpPr txBox="1"/>
          <p:nvPr/>
        </p:nvSpPr>
        <p:spPr>
          <a:xfrm>
            <a:off x="12247382" y="1786303"/>
            <a:ext cx="2609850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>
                <a:solidFill>
                  <a:schemeClr val="bg1"/>
                </a:solidFill>
                <a:latin typeface="Titillium Web" panose="00000500000000000000" pitchFamily="2" charset="0"/>
              </a:rPr>
              <a:t>GESTIONE </a:t>
            </a:r>
            <a:endParaRPr kumimoji="0" lang="it-IT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tillium Web" panose="000005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F896ABA-B7BE-52B6-657E-326E1CFB6F50}"/>
              </a:ext>
            </a:extLst>
          </p:cNvPr>
          <p:cNvSpPr txBox="1"/>
          <p:nvPr/>
        </p:nvSpPr>
        <p:spPr>
          <a:xfrm>
            <a:off x="12247382" y="4563309"/>
            <a:ext cx="2609850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tillium Web" panose="00000500000000000000" pitchFamily="2" charset="0"/>
              </a:rPr>
              <a:t>VAL</a:t>
            </a:r>
            <a:r>
              <a:rPr lang="it-IT" sz="2400" b="1">
                <a:solidFill>
                  <a:schemeClr val="bg1"/>
                </a:solidFill>
                <a:latin typeface="Titillium Web" panose="00000500000000000000" pitchFamily="2" charset="0"/>
              </a:rPr>
              <a:t>UTAZIONE</a:t>
            </a:r>
            <a:endParaRPr kumimoji="0" lang="it-IT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tillium Web" panose="00000500000000000000" pitchFamily="2" charset="0"/>
            </a:endParaRP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A5BE7D5F-F6AD-4002-9B7A-ADC481E07200}"/>
              </a:ext>
            </a:extLst>
          </p:cNvPr>
          <p:cNvSpPr txBox="1"/>
          <p:nvPr/>
        </p:nvSpPr>
        <p:spPr>
          <a:xfrm>
            <a:off x="646878" y="2808982"/>
            <a:ext cx="15985247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Ø"/>
            </a:pPr>
            <a:r>
              <a:rPr lang="it-IT" altLang="it-IT" sz="3600" dirty="0">
                <a:latin typeface="Titillium"/>
              </a:rPr>
              <a:t>Nella performance individuale, il risultato degli </a:t>
            </a:r>
            <a:r>
              <a:rPr lang="it-IT" altLang="it-IT" sz="3600" b="1" dirty="0">
                <a:solidFill>
                  <a:srgbClr val="2F6DD5"/>
                </a:solidFill>
                <a:latin typeface="Titillium"/>
              </a:rPr>
              <a:t>Obiettivi di Gruppo </a:t>
            </a:r>
            <a:r>
              <a:rPr lang="it-IT" altLang="it-IT" sz="3600" dirty="0">
                <a:latin typeface="Titillium"/>
              </a:rPr>
              <a:t>viene calcolato sulla media dei risultati dell’</a:t>
            </a:r>
            <a:r>
              <a:rPr lang="it-IT" altLang="it-IT" sz="3600" b="1" dirty="0">
                <a:solidFill>
                  <a:srgbClr val="2F6DD5"/>
                </a:solidFill>
                <a:latin typeface="Titillium"/>
              </a:rPr>
              <a:t>Indice di deflusso </a:t>
            </a:r>
            <a:r>
              <a:rPr lang="it-IT" altLang="it-IT" sz="3600" dirty="0">
                <a:latin typeface="Titillium"/>
              </a:rPr>
              <a:t>e dell’</a:t>
            </a:r>
            <a:r>
              <a:rPr lang="it-IT" sz="3600" b="1" dirty="0">
                <a:solidFill>
                  <a:srgbClr val="2F6DD5"/>
                </a:solidFill>
                <a:latin typeface="Titillium"/>
              </a:rPr>
              <a:t>Indice sintetico di Qualità e Valore Pubblico delle aree di produzione</a:t>
            </a:r>
            <a:r>
              <a:rPr lang="it-IT" b="1" dirty="0">
                <a:solidFill>
                  <a:srgbClr val="2F6DD5"/>
                </a:solidFill>
                <a:latin typeface="Titillium Web" panose="00000500000000000000" pitchFamily="2" charset="0"/>
                <a:cs typeface="Times New Roman" panose="02020603050405020304" pitchFamily="18" charset="0"/>
              </a:rPr>
              <a:t>.</a:t>
            </a:r>
          </a:p>
          <a:p>
            <a:pPr marL="742950" indent="-742950" algn="just">
              <a:buFont typeface="Arial" panose="020B0604020202020204" pitchFamily="34" charset="0"/>
              <a:buChar char="•"/>
            </a:pPr>
            <a:endParaRPr lang="it-IT" altLang="it-IT" sz="3600" b="1" dirty="0">
              <a:solidFill>
                <a:srgbClr val="2F6DD5"/>
              </a:solidFill>
              <a:latin typeface="Titillium Web" panose="00000500000000000000" pitchFamily="2" charset="0"/>
              <a:cs typeface="Times New Roman" panose="02020603050405020304" pitchFamily="18" charset="0"/>
            </a:endParaRPr>
          </a:p>
          <a:p>
            <a:pPr marL="742950" indent="-742950" algn="just">
              <a:buFont typeface="Wingdings" panose="05000000000000000000" pitchFamily="2" charset="2"/>
              <a:buChar char="Ø"/>
            </a:pPr>
            <a:r>
              <a:rPr lang="it-IT" altLang="it-IT" sz="3600" dirty="0">
                <a:latin typeface="Titillium"/>
              </a:rPr>
              <a:t>Viene eliminato dagli elementi di calcolo l’indice di giacenza.</a:t>
            </a:r>
          </a:p>
          <a:p>
            <a:pPr marL="742950" indent="-742950" algn="just">
              <a:buFont typeface="Arial" panose="020B0604020202020204" pitchFamily="34" charset="0"/>
              <a:buChar char="•"/>
            </a:pPr>
            <a:endParaRPr lang="it-IT" altLang="it-IT" sz="3600" b="1" dirty="0">
              <a:solidFill>
                <a:srgbClr val="2F6DD5"/>
              </a:solidFill>
              <a:latin typeface="Titillium Web" panose="00000500000000000000" pitchFamily="2" charset="0"/>
              <a:cs typeface="Times New Roman" panose="02020603050405020304" pitchFamily="18" charset="0"/>
            </a:endParaRPr>
          </a:p>
          <a:p>
            <a:pPr marL="742950" indent="-742950" algn="just">
              <a:buFont typeface="Wingdings" panose="05000000000000000000" pitchFamily="2" charset="2"/>
              <a:buChar char="Ø"/>
            </a:pPr>
            <a:r>
              <a:rPr lang="it-IT" altLang="it-IT" sz="3600" dirty="0">
                <a:latin typeface="Titillium"/>
              </a:rPr>
              <a:t>Come per il 2023, il risultato è aggregato a livello di filiale provinciale</a:t>
            </a:r>
            <a:r>
              <a:rPr lang="it-IT" altLang="it-IT" sz="800" dirty="0">
                <a:latin typeface="Titillium"/>
              </a:rPr>
              <a:t> </a:t>
            </a:r>
            <a:r>
              <a:rPr lang="it-IT" altLang="it-IT" sz="3600" dirty="0">
                <a:latin typeface="Titillium"/>
              </a:rPr>
              <a:t>/</a:t>
            </a:r>
            <a:r>
              <a:rPr lang="it-IT" altLang="it-IT" sz="800" dirty="0">
                <a:latin typeface="Titillium"/>
              </a:rPr>
              <a:t> </a:t>
            </a:r>
            <a:r>
              <a:rPr lang="it-IT" altLang="it-IT" sz="3600" dirty="0">
                <a:latin typeface="Titillium"/>
              </a:rPr>
              <a:t>filiale metropolitana</a:t>
            </a:r>
            <a:r>
              <a:rPr lang="it-IT" altLang="it-IT" sz="800" dirty="0">
                <a:latin typeface="Titillium"/>
              </a:rPr>
              <a:t> </a:t>
            </a:r>
            <a:r>
              <a:rPr lang="it-IT" altLang="it-IT" sz="3600" dirty="0">
                <a:latin typeface="Titillium"/>
              </a:rPr>
              <a:t>/</a:t>
            </a:r>
            <a:r>
              <a:rPr lang="it-IT" altLang="it-IT" sz="800" dirty="0">
                <a:latin typeface="Titillium"/>
              </a:rPr>
              <a:t> </a:t>
            </a:r>
            <a:r>
              <a:rPr lang="it-IT" altLang="it-IT" sz="3600" dirty="0">
                <a:latin typeface="Titillium"/>
              </a:rPr>
              <a:t>struttura regionale</a:t>
            </a:r>
            <a:r>
              <a:rPr lang="it-IT" altLang="it-IT" sz="800" dirty="0">
                <a:latin typeface="Titillium"/>
              </a:rPr>
              <a:t> </a:t>
            </a:r>
            <a:r>
              <a:rPr lang="it-IT" altLang="it-IT" sz="3600" dirty="0">
                <a:latin typeface="Titillium"/>
              </a:rPr>
              <a:t>/</a:t>
            </a:r>
            <a:r>
              <a:rPr lang="it-IT" altLang="it-IT" sz="800" dirty="0">
                <a:latin typeface="Titillium"/>
              </a:rPr>
              <a:t> </a:t>
            </a:r>
            <a:r>
              <a:rPr lang="it-IT" altLang="it-IT" sz="3600" dirty="0">
                <a:latin typeface="Titillium"/>
              </a:rPr>
              <a:t>struttura di coordinamento metropolitano</a:t>
            </a:r>
            <a:r>
              <a:rPr lang="it-IT" altLang="it-IT" sz="800" dirty="0">
                <a:latin typeface="Titillium"/>
              </a:rPr>
              <a:t> </a:t>
            </a:r>
            <a:r>
              <a:rPr lang="it-IT" altLang="it-IT" sz="3600" dirty="0">
                <a:latin typeface="Titillium"/>
              </a:rPr>
              <a:t>/</a:t>
            </a:r>
            <a:r>
              <a:rPr lang="it-IT" altLang="it-IT" sz="800" dirty="0">
                <a:latin typeface="Titillium"/>
              </a:rPr>
              <a:t> </a:t>
            </a:r>
            <a:r>
              <a:rPr lang="it-IT" altLang="it-IT" sz="3600" dirty="0">
                <a:latin typeface="Titillium"/>
              </a:rPr>
              <a:t>direzione generale</a:t>
            </a:r>
          </a:p>
        </p:txBody>
      </p:sp>
    </p:spTree>
    <p:extLst>
      <p:ext uri="{BB962C8B-B14F-4D97-AF65-F5344CB8AC3E}">
        <p14:creationId xmlns:p14="http://schemas.microsoft.com/office/powerpoint/2010/main" val="266959968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egnaposto immagine 9" descr="Immagine che contiene armadietto&#10;&#10;Descrizione generata automaticamente">
            <a:extLst>
              <a:ext uri="{FF2B5EF4-FFF2-40B4-BE49-F238E27FC236}">
                <a16:creationId xmlns:a16="http://schemas.microsoft.com/office/drawing/2014/main" id="{78941CAA-1863-45EF-BFF9-DBD27653568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10287000"/>
          </a:xfrm>
          <a:prstGeom prst="rect">
            <a:avLst/>
          </a:prstGeom>
        </p:spPr>
      </p:pic>
      <p:sp>
        <p:nvSpPr>
          <p:cNvPr id="16" name="Segnaposto testo 15">
            <a:extLst>
              <a:ext uri="{FF2B5EF4-FFF2-40B4-BE49-F238E27FC236}">
                <a16:creationId xmlns:a16="http://schemas.microsoft.com/office/drawing/2014/main" id="{DAB8BE72-8B6D-A45B-7A59-A408D40D57D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408287" y="5360889"/>
            <a:ext cx="6505994" cy="3741554"/>
          </a:xfrm>
        </p:spPr>
        <p:txBody>
          <a:bodyPr>
            <a:noAutofit/>
          </a:bodyPr>
          <a:lstStyle/>
          <a:p>
            <a:r>
              <a:rPr lang="it-IT" sz="5400"/>
              <a:t>Nuova Logica di misurazione della Produzione e della Qualità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E2A3B282-5D0A-DA1F-592B-08719A280F15}"/>
              </a:ext>
            </a:extLst>
          </p:cNvPr>
          <p:cNvSpPr>
            <a:spLocks noGrp="1" noChangeAspect="1"/>
          </p:cNvSpPr>
          <p:nvPr>
            <p:ph type="body" sz="quarter" idx="16"/>
          </p:nvPr>
        </p:nvSpPr>
        <p:spPr>
          <a:xfrm>
            <a:off x="9750028" y="4576495"/>
            <a:ext cx="1658259" cy="2564286"/>
          </a:xfrm>
        </p:spPr>
        <p:txBody>
          <a:bodyPr anchor="ctr">
            <a:noAutofit/>
          </a:bodyPr>
          <a:lstStyle/>
          <a:p>
            <a:r>
              <a:rPr lang="it-IT">
                <a:solidFill>
                  <a:schemeClr val="accent1">
                    <a:lumMod val="75000"/>
                  </a:schemeClr>
                </a:solidFill>
                <a:latin typeface="Titillium"/>
              </a:rPr>
              <a:t>02</a:t>
            </a:r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12BA90C3-0D32-B17D-16E4-387059672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450" y="704046"/>
            <a:ext cx="15773400" cy="714375"/>
          </a:xfrm>
        </p:spPr>
        <p:txBody>
          <a:bodyPr/>
          <a:lstStyle/>
          <a:p>
            <a:r>
              <a:rPr lang="it-IT" sz="6600">
                <a:solidFill>
                  <a:schemeClr val="bg1"/>
                </a:solidFill>
              </a:rPr>
              <a:t>Agenda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6200479-8783-288C-518C-D00EAD1AD008}"/>
              </a:ext>
            </a:extLst>
          </p:cNvPr>
          <p:cNvGrpSpPr/>
          <p:nvPr/>
        </p:nvGrpSpPr>
        <p:grpSpPr>
          <a:xfrm>
            <a:off x="9750028" y="1499019"/>
            <a:ext cx="8164253" cy="2564286"/>
            <a:chOff x="9750028" y="2122467"/>
            <a:chExt cx="8164253" cy="2564286"/>
          </a:xfrm>
        </p:grpSpPr>
        <p:sp>
          <p:nvSpPr>
            <p:cNvPr id="10" name="Segnaposto testo 14 - 1">
              <a:extLst>
                <a:ext uri="{FF2B5EF4-FFF2-40B4-BE49-F238E27FC236}">
                  <a16:creationId xmlns:a16="http://schemas.microsoft.com/office/drawing/2014/main" id="{1096AF6B-BDC9-4168-8927-6396C81B7942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750028" y="2122467"/>
              <a:ext cx="1658259" cy="2564286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8800" kern="1200">
                  <a:solidFill>
                    <a:srgbClr val="E5EFFC"/>
                  </a:solidFill>
                  <a:latin typeface="Roboto Mono" pitchFamily="49" charset="0"/>
                  <a:ea typeface="Roboto Mono" pitchFamily="49" charset="0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t-IT" sz="9600">
                  <a:solidFill>
                    <a:schemeClr val="accent1">
                      <a:lumMod val="75000"/>
                    </a:schemeClr>
                  </a:solidFill>
                  <a:latin typeface="Titillium"/>
                </a:rPr>
                <a:t>01</a:t>
              </a:r>
            </a:p>
          </p:txBody>
        </p:sp>
        <p:sp>
          <p:nvSpPr>
            <p:cNvPr id="11" name="Segnaposto testo 8">
              <a:extLst>
                <a:ext uri="{FF2B5EF4-FFF2-40B4-BE49-F238E27FC236}">
                  <a16:creationId xmlns:a16="http://schemas.microsoft.com/office/drawing/2014/main" id="{457CA462-FA92-42B2-9F2A-DBDA9AF286EB}"/>
                </a:ext>
              </a:extLst>
            </p:cNvPr>
            <p:cNvSpPr txBox="1">
              <a:spLocks/>
            </p:cNvSpPr>
            <p:nvPr/>
          </p:nvSpPr>
          <p:spPr>
            <a:xfrm>
              <a:off x="11408287" y="2852576"/>
              <a:ext cx="6505994" cy="456606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2400" b="1" i="0" kern="1200" dirty="0">
                  <a:solidFill>
                    <a:srgbClr val="2F6DD5"/>
                  </a:solidFill>
                  <a:latin typeface="Titillium Web" pitchFamily="2" charset="77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t-IT" sz="5400"/>
                <a:t>Nuovo Sistema del Valore Pubblico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0647796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egnaposto immagine 9" descr="Immagine che contiene armadietto&#10;&#10;Descrizione generata automaticamente">
            <a:extLst>
              <a:ext uri="{FF2B5EF4-FFF2-40B4-BE49-F238E27FC236}">
                <a16:creationId xmlns:a16="http://schemas.microsoft.com/office/drawing/2014/main" id="{D04406AF-CABF-92CF-6216-D61DF1B7B19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111"/>
          <a:stretch/>
        </p:blipFill>
        <p:spPr>
          <a:xfrm>
            <a:off x="0" y="0"/>
            <a:ext cx="18288000" cy="7135318"/>
          </a:xfrm>
          <a:prstGeom prst="rect">
            <a:avLst/>
          </a:prstGeom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3ECFF60-6F1F-5F74-E961-D7E4A4D6BB9E}"/>
              </a:ext>
            </a:extLst>
          </p:cNvPr>
          <p:cNvSpPr>
            <a:spLocks/>
          </p:cNvSpPr>
          <p:nvPr/>
        </p:nvSpPr>
        <p:spPr bwMode="auto">
          <a:xfrm>
            <a:off x="-1" y="4137285"/>
            <a:ext cx="18288000" cy="3925147"/>
          </a:xfrm>
          <a:custGeom>
            <a:avLst/>
            <a:gdLst>
              <a:gd name="connsiteX0" fmla="*/ 12192000 w 12192000"/>
              <a:gd name="connsiteY0" fmla="*/ 0 h 3975158"/>
              <a:gd name="connsiteX1" fmla="*/ 12192000 w 12192000"/>
              <a:gd name="connsiteY1" fmla="*/ 3975158 h 3975158"/>
              <a:gd name="connsiteX2" fmla="*/ 0 w 12192000"/>
              <a:gd name="connsiteY2" fmla="*/ 3975158 h 3975158"/>
              <a:gd name="connsiteX3" fmla="*/ 0 w 12192000"/>
              <a:gd name="connsiteY3" fmla="*/ 1215622 h 3975158"/>
              <a:gd name="connsiteX4" fmla="*/ 1650698 w 12192000"/>
              <a:gd name="connsiteY4" fmla="*/ 727101 h 3975158"/>
              <a:gd name="connsiteX5" fmla="*/ 6809131 w 12192000"/>
              <a:gd name="connsiteY5" fmla="*/ 394793 h 3975158"/>
              <a:gd name="connsiteX6" fmla="*/ 11848105 w 12192000"/>
              <a:gd name="connsiteY6" fmla="*/ 96568 h 3975158"/>
              <a:gd name="connsiteX7" fmla="*/ 12192000 w 12192000"/>
              <a:gd name="connsiteY7" fmla="*/ 0 h 3975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975158">
                <a:moveTo>
                  <a:pt x="12192000" y="0"/>
                </a:moveTo>
                <a:lnTo>
                  <a:pt x="12192000" y="3975158"/>
                </a:lnTo>
                <a:lnTo>
                  <a:pt x="0" y="3975158"/>
                </a:lnTo>
                <a:lnTo>
                  <a:pt x="0" y="1215622"/>
                </a:lnTo>
                <a:cubicBezTo>
                  <a:pt x="1650698" y="727101"/>
                  <a:pt x="1650698" y="727101"/>
                  <a:pt x="1650698" y="727101"/>
                </a:cubicBezTo>
                <a:cubicBezTo>
                  <a:pt x="3297777" y="238580"/>
                  <a:pt x="5086034" y="124971"/>
                  <a:pt x="6809131" y="394793"/>
                </a:cubicBezTo>
                <a:cubicBezTo>
                  <a:pt x="8492409" y="658935"/>
                  <a:pt x="10237226" y="556687"/>
                  <a:pt x="11848105" y="96568"/>
                </a:cubicBezTo>
                <a:cubicBezTo>
                  <a:pt x="12192000" y="0"/>
                  <a:pt x="12192000" y="0"/>
                  <a:pt x="12192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it-IT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C947D5-8ED0-5F68-6F20-5DB68CE221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E3B1CE7-D245-DD48-8BD0-A2EC0D09B938}" type="slidenum">
              <a:rPr lang="it-IT" smtClean="0"/>
              <a:pPr/>
              <a:t>20</a:t>
            </a:fld>
            <a:endParaRPr lang="it-IT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AD7F6118-85F3-6ABE-8268-9BC3E3E77F91}"/>
              </a:ext>
            </a:extLst>
          </p:cNvPr>
          <p:cNvSpPr>
            <a:spLocks/>
          </p:cNvSpPr>
          <p:nvPr/>
        </p:nvSpPr>
        <p:spPr bwMode="auto">
          <a:xfrm>
            <a:off x="0" y="-1"/>
            <a:ext cx="18288000" cy="6297561"/>
          </a:xfrm>
          <a:custGeom>
            <a:avLst/>
            <a:gdLst>
              <a:gd name="T0" fmla="*/ 0 w 3368"/>
              <a:gd name="T1" fmla="*/ 1443 h 1443"/>
              <a:gd name="T2" fmla="*/ 456 w 3368"/>
              <a:gd name="T3" fmla="*/ 1271 h 1443"/>
              <a:gd name="T4" fmla="*/ 1881 w 3368"/>
              <a:gd name="T5" fmla="*/ 1154 h 1443"/>
              <a:gd name="T6" fmla="*/ 1881 w 3368"/>
              <a:gd name="T7" fmla="*/ 1154 h 1443"/>
              <a:gd name="T8" fmla="*/ 3273 w 3368"/>
              <a:gd name="T9" fmla="*/ 1049 h 1443"/>
              <a:gd name="T10" fmla="*/ 3368 w 3368"/>
              <a:gd name="T11" fmla="*/ 1015 h 1443"/>
              <a:gd name="T12" fmla="*/ 3368 w 3368"/>
              <a:gd name="T13" fmla="*/ 0 h 1443"/>
              <a:gd name="T14" fmla="*/ 0 w 3368"/>
              <a:gd name="T15" fmla="*/ 0 h 1443"/>
              <a:gd name="T16" fmla="*/ 0 w 3368"/>
              <a:gd name="T17" fmla="*/ 1443 h 1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68" h="1443">
                <a:moveTo>
                  <a:pt x="0" y="1443"/>
                </a:moveTo>
                <a:cubicBezTo>
                  <a:pt x="456" y="1271"/>
                  <a:pt x="456" y="1271"/>
                  <a:pt x="456" y="1271"/>
                </a:cubicBezTo>
                <a:cubicBezTo>
                  <a:pt x="911" y="1099"/>
                  <a:pt x="1405" y="1059"/>
                  <a:pt x="1881" y="1154"/>
                </a:cubicBezTo>
                <a:cubicBezTo>
                  <a:pt x="1881" y="1154"/>
                  <a:pt x="1881" y="1154"/>
                  <a:pt x="1881" y="1154"/>
                </a:cubicBezTo>
                <a:cubicBezTo>
                  <a:pt x="2346" y="1247"/>
                  <a:pt x="2828" y="1211"/>
                  <a:pt x="3273" y="1049"/>
                </a:cubicBezTo>
                <a:cubicBezTo>
                  <a:pt x="3368" y="1015"/>
                  <a:pt x="3368" y="1015"/>
                  <a:pt x="3368" y="1015"/>
                </a:cubicBezTo>
                <a:cubicBezTo>
                  <a:pt x="3368" y="0"/>
                  <a:pt x="3368" y="0"/>
                  <a:pt x="3368" y="0"/>
                </a:cubicBezTo>
                <a:cubicBezTo>
                  <a:pt x="0" y="0"/>
                  <a:pt x="0" y="0"/>
                  <a:pt x="0" y="0"/>
                </a:cubicBezTo>
                <a:lnTo>
                  <a:pt x="0" y="1443"/>
                </a:lnTo>
                <a:close/>
              </a:path>
            </a:pathLst>
          </a:custGeom>
          <a:solidFill>
            <a:srgbClr val="3170DA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 Light"/>
            </a:endParaRPr>
          </a:p>
        </p:txBody>
      </p:sp>
      <p:sp>
        <p:nvSpPr>
          <p:cNvPr id="14" name="Teardrop 13">
            <a:extLst>
              <a:ext uri="{FF2B5EF4-FFF2-40B4-BE49-F238E27FC236}">
                <a16:creationId xmlns:a16="http://schemas.microsoft.com/office/drawing/2014/main" id="{5E407F34-1997-5762-4886-8CC30A95D8EE}"/>
              </a:ext>
            </a:extLst>
          </p:cNvPr>
          <p:cNvSpPr>
            <a:spLocks noChangeAspect="1"/>
          </p:cNvSpPr>
          <p:nvPr/>
        </p:nvSpPr>
        <p:spPr>
          <a:xfrm rot="8100000">
            <a:off x="3193181" y="4970332"/>
            <a:ext cx="468000" cy="468000"/>
          </a:xfrm>
          <a:prstGeom prst="teardrop">
            <a:avLst/>
          </a:prstGeom>
          <a:solidFill>
            <a:srgbClr val="3170DA">
              <a:alpha val="90000"/>
            </a:srgbClr>
          </a:solidFill>
          <a:ln w="60325" cap="flat" cmpd="sng" algn="ctr">
            <a:solidFill>
              <a:schemeClr val="accent5">
                <a:lumMod val="20000"/>
                <a:lumOff val="8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tillium"/>
            </a:endParaRPr>
          </a:p>
        </p:txBody>
      </p:sp>
      <p:sp>
        <p:nvSpPr>
          <p:cNvPr id="15" name="Teardrop 14">
            <a:extLst>
              <a:ext uri="{FF2B5EF4-FFF2-40B4-BE49-F238E27FC236}">
                <a16:creationId xmlns:a16="http://schemas.microsoft.com/office/drawing/2014/main" id="{CA9E647D-8D6D-9547-36E1-6B8E0466A015}"/>
              </a:ext>
            </a:extLst>
          </p:cNvPr>
          <p:cNvSpPr>
            <a:spLocks noChangeAspect="1"/>
          </p:cNvSpPr>
          <p:nvPr/>
        </p:nvSpPr>
        <p:spPr>
          <a:xfrm rot="8100000">
            <a:off x="8651613" y="4551084"/>
            <a:ext cx="468000" cy="468000"/>
          </a:xfrm>
          <a:prstGeom prst="teardrop">
            <a:avLst/>
          </a:prstGeom>
          <a:solidFill>
            <a:srgbClr val="3170DA">
              <a:alpha val="90000"/>
            </a:srgbClr>
          </a:solidFill>
          <a:ln w="60325" cap="flat" cmpd="sng" algn="ctr">
            <a:solidFill>
              <a:schemeClr val="accent5">
                <a:lumMod val="20000"/>
                <a:lumOff val="8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tillium"/>
            </a:endParaRPr>
          </a:p>
        </p:txBody>
      </p:sp>
      <p:sp>
        <p:nvSpPr>
          <p:cNvPr id="16" name="Teardrop 15">
            <a:extLst>
              <a:ext uri="{FF2B5EF4-FFF2-40B4-BE49-F238E27FC236}">
                <a16:creationId xmlns:a16="http://schemas.microsoft.com/office/drawing/2014/main" id="{2FDC9033-0ED9-C4ED-C98D-F226EBB8F30B}"/>
              </a:ext>
            </a:extLst>
          </p:cNvPr>
          <p:cNvSpPr>
            <a:spLocks noChangeAspect="1"/>
          </p:cNvSpPr>
          <p:nvPr/>
        </p:nvSpPr>
        <p:spPr>
          <a:xfrm rot="8100000">
            <a:off x="14579819" y="4804324"/>
            <a:ext cx="468000" cy="468000"/>
          </a:xfrm>
          <a:prstGeom prst="teardrop">
            <a:avLst/>
          </a:prstGeom>
          <a:solidFill>
            <a:srgbClr val="3170DA">
              <a:alpha val="90000"/>
            </a:srgbClr>
          </a:solidFill>
          <a:ln w="60325" cap="flat" cmpd="sng" algn="ctr">
            <a:solidFill>
              <a:schemeClr val="accent5">
                <a:lumMod val="20000"/>
                <a:lumOff val="8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tillium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0E72256-6F1A-56B0-3A6B-42EFC271D111}"/>
              </a:ext>
            </a:extLst>
          </p:cNvPr>
          <p:cNvSpPr txBox="1"/>
          <p:nvPr/>
        </p:nvSpPr>
        <p:spPr>
          <a:xfrm>
            <a:off x="1591181" y="5761713"/>
            <a:ext cx="367200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b="1" dirty="0">
                <a:solidFill>
                  <a:srgbClr val="2F6DD5"/>
                </a:solidFill>
                <a:latin typeface="Titillium"/>
              </a:rPr>
              <a:t>Fase di definizione e avvio del nuovo modello</a:t>
            </a:r>
            <a:endParaRPr lang="it-IT" sz="4000" dirty="0">
              <a:solidFill>
                <a:srgbClr val="2F6DD5"/>
              </a:solidFill>
              <a:latin typeface="Titillium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05D740F-3A37-6BAE-CC18-33A3CCDFAF65}"/>
              </a:ext>
            </a:extLst>
          </p:cNvPr>
          <p:cNvSpPr txBox="1"/>
          <p:nvPr/>
        </p:nvSpPr>
        <p:spPr>
          <a:xfrm>
            <a:off x="7049613" y="5464616"/>
            <a:ext cx="3672000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b="1" dirty="0">
                <a:solidFill>
                  <a:srgbClr val="2F6DD5"/>
                </a:solidFill>
                <a:latin typeface="Titillium"/>
              </a:rPr>
              <a:t>Fase di avvio e transizione</a:t>
            </a:r>
            <a:endParaRPr lang="it-IT" sz="4000" dirty="0">
              <a:solidFill>
                <a:srgbClr val="2F6DD5"/>
              </a:solidFill>
              <a:latin typeface="Titillium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F37619D-1600-AE21-9360-727D4AE39D13}"/>
              </a:ext>
            </a:extLst>
          </p:cNvPr>
          <p:cNvSpPr txBox="1"/>
          <p:nvPr/>
        </p:nvSpPr>
        <p:spPr>
          <a:xfrm>
            <a:off x="12977819" y="5607336"/>
            <a:ext cx="3672000" cy="19389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b="1" dirty="0">
                <a:solidFill>
                  <a:srgbClr val="2F6DD5"/>
                </a:solidFill>
                <a:latin typeface="Titillium"/>
              </a:rPr>
              <a:t>Fase di consolidamento e sviluppo</a:t>
            </a:r>
            <a:endParaRPr lang="it-IT" sz="4000" dirty="0">
              <a:solidFill>
                <a:srgbClr val="2F6DD5"/>
              </a:solidFill>
              <a:latin typeface="Titillium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ED4C61B-5166-E308-BABE-7DE4A2C2BC2D}"/>
              </a:ext>
            </a:extLst>
          </p:cNvPr>
          <p:cNvSpPr txBox="1"/>
          <p:nvPr/>
        </p:nvSpPr>
        <p:spPr>
          <a:xfrm>
            <a:off x="2075214" y="3960886"/>
            <a:ext cx="270393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6000" b="1" dirty="0">
                <a:solidFill>
                  <a:schemeClr val="bg1"/>
                </a:solidFill>
                <a:latin typeface="Titillium"/>
              </a:rPr>
              <a:t>2023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9FEC7C0-4F9B-AB6F-E514-257BA02F6852}"/>
              </a:ext>
            </a:extLst>
          </p:cNvPr>
          <p:cNvSpPr txBox="1"/>
          <p:nvPr/>
        </p:nvSpPr>
        <p:spPr>
          <a:xfrm>
            <a:off x="7157812" y="3234474"/>
            <a:ext cx="345560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6000" b="1" dirty="0">
                <a:solidFill>
                  <a:schemeClr val="bg1"/>
                </a:solidFill>
                <a:latin typeface="Titillium"/>
              </a:rPr>
              <a:t>2024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A9FC889-3CE1-4543-185C-9678C57450D0}"/>
              </a:ext>
            </a:extLst>
          </p:cNvPr>
          <p:cNvSpPr txBox="1"/>
          <p:nvPr/>
        </p:nvSpPr>
        <p:spPr>
          <a:xfrm>
            <a:off x="13032359" y="3469430"/>
            <a:ext cx="35629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6000" b="1" dirty="0">
                <a:solidFill>
                  <a:schemeClr val="bg1"/>
                </a:solidFill>
                <a:latin typeface="Titillium"/>
              </a:rPr>
              <a:t>2025</a:t>
            </a:r>
          </a:p>
        </p:txBody>
      </p:sp>
      <p:pic>
        <p:nvPicPr>
          <p:cNvPr id="26" name="Image 1" descr="preencoded.png">
            <a:extLst>
              <a:ext uri="{FF2B5EF4-FFF2-40B4-BE49-F238E27FC236}">
                <a16:creationId xmlns:a16="http://schemas.microsoft.com/office/drawing/2014/main" id="{58A25912-FC44-B240-D4A7-FC903BC8169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6646400" y="491957"/>
            <a:ext cx="726720" cy="1184249"/>
          </a:xfrm>
          <a:prstGeom prst="rect">
            <a:avLst/>
          </a:prstGeom>
        </p:spPr>
      </p:pic>
      <p:sp>
        <p:nvSpPr>
          <p:cNvPr id="27" name="Title 7">
            <a:extLst>
              <a:ext uri="{FF2B5EF4-FFF2-40B4-BE49-F238E27FC236}">
                <a16:creationId xmlns:a16="http://schemas.microsoft.com/office/drawing/2014/main" id="{87005B3B-E690-4526-4944-6F582431F639}"/>
              </a:ext>
            </a:extLst>
          </p:cNvPr>
          <p:cNvSpPr txBox="1">
            <a:spLocks/>
          </p:cNvSpPr>
          <p:nvPr/>
        </p:nvSpPr>
        <p:spPr>
          <a:xfrm>
            <a:off x="444704" y="198689"/>
            <a:ext cx="15443196" cy="714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2F6DD5"/>
                </a:solidFill>
                <a:latin typeface="Titillium Web" pitchFamily="2" charset="77"/>
                <a:ea typeface="+mj-ea"/>
                <a:cs typeface="+mj-cs"/>
              </a:defRPr>
            </a:lvl1pPr>
          </a:lstStyle>
          <a:p>
            <a:r>
              <a:rPr lang="it-IT" sz="5400" dirty="0">
                <a:solidFill>
                  <a:schemeClr val="bg1"/>
                </a:solidFill>
              </a:rPr>
              <a:t>2.9 Roadmap</a:t>
            </a:r>
          </a:p>
        </p:txBody>
      </p:sp>
    </p:spTree>
    <p:extLst>
      <p:ext uri="{BB962C8B-B14F-4D97-AF65-F5344CB8AC3E}">
        <p14:creationId xmlns:p14="http://schemas.microsoft.com/office/powerpoint/2010/main" val="125221255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F4EEE0C-BE61-C436-E7B1-46E36E14D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ts val="2850"/>
              </a:lnSpc>
            </a:pPr>
            <a:r>
              <a:rPr lang="en-US" b="1">
                <a:ea typeface="Titillium Web Bold" pitchFamily="34" charset="-122"/>
                <a:cs typeface="Titillium Web Bold" pitchFamily="34" charset="-120"/>
              </a:rPr>
              <a:t>INPS – 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Nuovo Sistema del Valore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Pubblico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e Nuova Logica di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Misurazione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della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Produzione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e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della</a:t>
            </a:r>
            <a:r>
              <a:rPr lang="en-US">
                <a:ea typeface="Titillium Web Regular" pitchFamily="34" charset="-122"/>
                <a:cs typeface="Titillium Web Regular" pitchFamily="34" charset="-120"/>
              </a:rPr>
              <a:t> </a:t>
            </a:r>
            <a:r>
              <a:rPr lang="en-US" err="1">
                <a:ea typeface="Titillium Web Regular" pitchFamily="34" charset="-122"/>
                <a:cs typeface="Titillium Web Regular" pitchFamily="34" charset="-120"/>
              </a:rPr>
              <a:t>Qualità</a:t>
            </a:r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31B92E3-07B5-4365-A1F8-8C3481EB7A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46950" y="7279961"/>
            <a:ext cx="3594100" cy="519112"/>
          </a:xfrm>
        </p:spPr>
        <p:txBody>
          <a:bodyPr>
            <a:normAutofit/>
          </a:bodyPr>
          <a:lstStyle/>
          <a:p>
            <a:r>
              <a:rPr lang="it-IT"/>
              <a:t>V1</a:t>
            </a:r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1721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95F5F60-0FC0-4216-BED3-BDA6DC1E9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4542" y="3274180"/>
            <a:ext cx="11096432" cy="3040895"/>
          </a:xfrm>
        </p:spPr>
        <p:txBody>
          <a:bodyPr/>
          <a:lstStyle/>
          <a:p>
            <a:r>
              <a:rPr lang="it-IT"/>
              <a:t>Nuovo Sistema del Valore Pubblico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6F2433-14A3-489D-B5DD-A457511D9A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415989737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E4E68A5A-8A82-4F36-95CE-D7F7161E12EF}"/>
              </a:ext>
            </a:extLst>
          </p:cNvPr>
          <p:cNvSpPr txBox="1"/>
          <p:nvPr/>
        </p:nvSpPr>
        <p:spPr>
          <a:xfrm>
            <a:off x="1145800" y="1606916"/>
            <a:ext cx="1676568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300"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Il nuovo Sistema di Misurazione e Valutazione della Performance è finalizzato a fornire una </a:t>
            </a:r>
            <a:r>
              <a:rPr lang="it-IT" sz="2300" b="1">
                <a:solidFill>
                  <a:srgbClr val="3170DA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risposta alle sollecitazioni degli Organi e dell’OIV </a:t>
            </a:r>
            <a:r>
              <a:rPr lang="it-IT" sz="2300"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e alle esigenze emerse durante la fase di </a:t>
            </a:r>
            <a:r>
              <a:rPr lang="it-IT" sz="2300" b="1">
                <a:solidFill>
                  <a:srgbClr val="3170DA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ascolto attivo del territorio </a:t>
            </a:r>
            <a:r>
              <a:rPr lang="it-IT" sz="2300"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(23 incontri bilaterali svolti e 8 ambiti attivati).</a:t>
            </a:r>
          </a:p>
        </p:txBody>
      </p:sp>
      <p:sp>
        <p:nvSpPr>
          <p:cNvPr id="52" name="Freeform 11">
            <a:extLst>
              <a:ext uri="{FF2B5EF4-FFF2-40B4-BE49-F238E27FC236}">
                <a16:creationId xmlns:a16="http://schemas.microsoft.com/office/drawing/2014/main" id="{0DD36721-398C-47A0-8721-7AC205A5A0FE}"/>
              </a:ext>
            </a:extLst>
          </p:cNvPr>
          <p:cNvSpPr/>
          <p:nvPr/>
        </p:nvSpPr>
        <p:spPr bwMode="gray">
          <a:xfrm>
            <a:off x="1146208" y="9017459"/>
            <a:ext cx="17142200" cy="756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5720" rIns="1656000" bIns="45720" rtlCol="0" anchor="ctr"/>
          <a:lstStyle/>
          <a:p>
            <a:r>
              <a:rPr lang="it-IT" sz="2100">
                <a:solidFill>
                  <a:schemeClr val="tx1"/>
                </a:solidFill>
                <a:latin typeface="Titillium Web"/>
                <a:ea typeface="Verdana"/>
                <a:cs typeface="Calibri"/>
              </a:rPr>
              <a:t>Disporre di un sistema che consenta di </a:t>
            </a:r>
            <a:r>
              <a:rPr lang="it-IT" sz="2100" b="1">
                <a:solidFill>
                  <a:srgbClr val="2F6DD5"/>
                </a:solidFill>
                <a:latin typeface="Titillium Web"/>
                <a:ea typeface="Verdana"/>
                <a:cs typeface="Calibri"/>
              </a:rPr>
              <a:t>adattare dinamicamente l’assegnazione e la rilevazione degli obiettivi e delle risorse </a:t>
            </a:r>
            <a:r>
              <a:rPr lang="it-IT" sz="2100">
                <a:solidFill>
                  <a:schemeClr val="tx1"/>
                </a:solidFill>
                <a:latin typeface="Titillium Web"/>
                <a:ea typeface="Verdana"/>
                <a:cs typeface="Calibri"/>
              </a:rPr>
              <a:t>al variare delle esigenze a cui l’Istituto deve rispondere, in coerenza con il principio di </a:t>
            </a:r>
            <a:r>
              <a:rPr lang="it-IT" sz="2100" b="1">
                <a:solidFill>
                  <a:srgbClr val="2F6DD5"/>
                </a:solidFill>
                <a:latin typeface="Titillium Web"/>
                <a:ea typeface="Verdana"/>
                <a:cs typeface="Calibri"/>
              </a:rPr>
              <a:t>sussidiarietà</a:t>
            </a:r>
            <a:r>
              <a:rPr lang="it-IT" sz="2100" b="1">
                <a:solidFill>
                  <a:schemeClr val="tx1"/>
                </a:solidFill>
                <a:latin typeface="Titillium Web"/>
                <a:ea typeface="Verdana"/>
                <a:cs typeface="Calibri"/>
              </a:rPr>
              <a:t> </a:t>
            </a:r>
            <a:r>
              <a:rPr lang="it-IT" sz="2100">
                <a:solidFill>
                  <a:schemeClr val="tx1"/>
                </a:solidFill>
                <a:latin typeface="Titillium Web"/>
                <a:ea typeface="Verdana"/>
                <a:cs typeface="Calibri"/>
              </a:rPr>
              <a:t>e con lo </a:t>
            </a:r>
            <a:r>
              <a:rPr lang="it-IT" sz="2100" b="1">
                <a:solidFill>
                  <a:srgbClr val="2F6DD5"/>
                </a:solidFill>
                <a:latin typeface="Titillium Web"/>
                <a:ea typeface="Verdana"/>
                <a:cs typeface="Calibri"/>
              </a:rPr>
              <a:t>smart</a:t>
            </a:r>
            <a:r>
              <a:rPr lang="it-IT" sz="2100">
                <a:solidFill>
                  <a:schemeClr val="tx1"/>
                </a:solidFill>
                <a:latin typeface="Titillium Web"/>
                <a:ea typeface="Verdana"/>
                <a:cs typeface="Calibri"/>
              </a:rPr>
              <a:t> </a:t>
            </a:r>
            <a:r>
              <a:rPr lang="it-IT" sz="2100" b="1">
                <a:solidFill>
                  <a:srgbClr val="2F6DD5"/>
                </a:solidFill>
                <a:latin typeface="Titillium Web"/>
                <a:ea typeface="Verdana"/>
                <a:cs typeface="Calibri"/>
              </a:rPr>
              <a:t>working</a:t>
            </a:r>
            <a:endParaRPr lang="it-IT" sz="2100">
              <a:solidFill>
                <a:schemeClr val="tx1"/>
              </a:solidFill>
              <a:latin typeface="Titillium Web"/>
              <a:ea typeface="Verdana"/>
              <a:cs typeface="Calibri"/>
            </a:endParaRPr>
          </a:p>
        </p:txBody>
      </p:sp>
      <p:sp>
        <p:nvSpPr>
          <p:cNvPr id="55" name="Freeform 10">
            <a:extLst>
              <a:ext uri="{FF2B5EF4-FFF2-40B4-BE49-F238E27FC236}">
                <a16:creationId xmlns:a16="http://schemas.microsoft.com/office/drawing/2014/main" id="{75EDEEC8-5274-4450-829E-3AB8AE7E4EFE}"/>
              </a:ext>
            </a:extLst>
          </p:cNvPr>
          <p:cNvSpPr/>
          <p:nvPr/>
        </p:nvSpPr>
        <p:spPr bwMode="gray">
          <a:xfrm>
            <a:off x="1145800" y="2783400"/>
            <a:ext cx="17143017" cy="756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908000" rtlCol="0" anchor="ctr"/>
          <a:lstStyle/>
          <a:p>
            <a:pPr marL="0" marR="0" lvl="0" indent="0" algn="l" defTabSz="914400" rtl="0" eaLnBrk="1" fontAlgn="auto" latinLnBrk="0" hangingPunct="1">
              <a:lnSpc>
                <a:spcPts val="2880"/>
              </a:lnSpc>
              <a:spcBef>
                <a:spcPts val="1000"/>
              </a:spcBef>
              <a:spcAft>
                <a:spcPts val="0"/>
              </a:spcAft>
              <a:buClr>
                <a:srgbClr val="3170DA"/>
              </a:buClr>
              <a:buSzTx/>
              <a:buFontTx/>
              <a:buNone/>
              <a:tabLst/>
              <a:defRPr/>
            </a:pPr>
            <a:r>
              <a:rPr lang="it-IT" sz="2100">
                <a:solidFill>
                  <a:srgbClr val="000000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Fondare i</a:t>
            </a:r>
            <a:r>
              <a:rPr kumimoji="0" lang="it-IT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l nuovo Sistema del Valore Pubblico sulla </a:t>
            </a:r>
            <a:r>
              <a:rPr kumimoji="0" lang="it-IT" sz="2100" b="1" i="0" u="none" strike="noStrike" kern="1200" cap="none" spc="0" normalizeH="0" baseline="0" noProof="0">
                <a:ln>
                  <a:noFill/>
                </a:ln>
                <a:solidFill>
                  <a:srgbClr val="2F6DD5"/>
                </a:solidFill>
                <a:effectLst/>
                <a:uLnTx/>
                <a:uFillTx/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persona</a:t>
            </a:r>
            <a:r>
              <a:rPr kumimoji="0" lang="it-IT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 e garantire che gli </a:t>
            </a:r>
            <a:r>
              <a:rPr lang="it-IT" sz="2100" b="1">
                <a:solidFill>
                  <a:srgbClr val="3170DA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obiettivi</a:t>
            </a:r>
            <a:r>
              <a:rPr kumimoji="0" lang="it-IT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 dell’ente siano </a:t>
            </a:r>
            <a:r>
              <a:rPr lang="it-IT" sz="2100" b="1">
                <a:solidFill>
                  <a:srgbClr val="3170DA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allineati</a:t>
            </a:r>
            <a:r>
              <a:rPr kumimoji="0" lang="it-IT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it-IT" sz="2100" b="1">
                <a:solidFill>
                  <a:srgbClr val="3170DA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dinamicamente</a:t>
            </a:r>
            <a:r>
              <a:rPr kumimoji="0" lang="it-IT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it-IT" sz="2100" b="1">
                <a:solidFill>
                  <a:srgbClr val="3170DA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con</a:t>
            </a:r>
            <a:r>
              <a:rPr kumimoji="0" lang="it-IT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 la rilevazione delle </a:t>
            </a:r>
            <a:r>
              <a:rPr lang="it-IT" sz="2100" b="1">
                <a:solidFill>
                  <a:srgbClr val="3170DA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aspettative</a:t>
            </a:r>
            <a:r>
              <a:rPr kumimoji="0" lang="it-IT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 e della soddisfazione </a:t>
            </a:r>
            <a:r>
              <a:rPr lang="it-IT" sz="2100" b="1">
                <a:solidFill>
                  <a:srgbClr val="3170DA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degli utenti</a:t>
            </a:r>
          </a:p>
        </p:txBody>
      </p:sp>
      <p:sp>
        <p:nvSpPr>
          <p:cNvPr id="56" name="Freeform 9">
            <a:extLst>
              <a:ext uri="{FF2B5EF4-FFF2-40B4-BE49-F238E27FC236}">
                <a16:creationId xmlns:a16="http://schemas.microsoft.com/office/drawing/2014/main" id="{4F185D53-C5F4-4A45-BB5D-0D821708CC4D}"/>
              </a:ext>
            </a:extLst>
          </p:cNvPr>
          <p:cNvSpPr/>
          <p:nvPr/>
        </p:nvSpPr>
        <p:spPr bwMode="gray">
          <a:xfrm>
            <a:off x="1145800" y="3673980"/>
            <a:ext cx="17143017" cy="756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3312000" rtlCol="0" anchor="ctr"/>
          <a:lstStyle/>
          <a:p>
            <a:r>
              <a:rPr lang="it-IT" sz="2100">
                <a:solidFill>
                  <a:schemeClr val="tx1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Rafforzare l</a:t>
            </a:r>
            <a:r>
              <a:rPr lang="it-IT" sz="2100" b="0">
                <a:solidFill>
                  <a:schemeClr val="tx1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a percezione che i cittadini hanno sugli </a:t>
            </a:r>
            <a:r>
              <a:rPr lang="it-IT" sz="2100" b="1">
                <a:solidFill>
                  <a:srgbClr val="3170DA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sforzi</a:t>
            </a:r>
            <a:r>
              <a:rPr lang="it-IT" sz="2100" b="0">
                <a:solidFill>
                  <a:schemeClr val="tx1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 gestionali e sulle </a:t>
            </a:r>
            <a:r>
              <a:rPr lang="it-IT" sz="2100" b="1">
                <a:solidFill>
                  <a:srgbClr val="3170DA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risorse</a:t>
            </a:r>
            <a:r>
              <a:rPr lang="it-IT" sz="2100" b="0">
                <a:solidFill>
                  <a:schemeClr val="tx1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 che INPS impiega annualmente</a:t>
            </a:r>
          </a:p>
        </p:txBody>
      </p:sp>
      <p:sp>
        <p:nvSpPr>
          <p:cNvPr id="57" name="Freeform 8">
            <a:extLst>
              <a:ext uri="{FF2B5EF4-FFF2-40B4-BE49-F238E27FC236}">
                <a16:creationId xmlns:a16="http://schemas.microsoft.com/office/drawing/2014/main" id="{942EC9B8-AA6E-4791-9D2D-2E557A05F6CE}"/>
              </a:ext>
            </a:extLst>
          </p:cNvPr>
          <p:cNvSpPr/>
          <p:nvPr/>
        </p:nvSpPr>
        <p:spPr bwMode="gray">
          <a:xfrm>
            <a:off x="1145800" y="4564560"/>
            <a:ext cx="17143017" cy="756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3312000" rtlCol="0" anchor="ctr"/>
          <a:lstStyle/>
          <a:p>
            <a:pPr>
              <a:lnSpc>
                <a:spcPts val="2880"/>
              </a:lnSpc>
              <a:spcBef>
                <a:spcPts val="1000"/>
              </a:spcBef>
              <a:buClr>
                <a:srgbClr val="3170DA"/>
              </a:buClr>
            </a:pPr>
            <a:r>
              <a:rPr lang="it-IT" sz="2100" b="1">
                <a:solidFill>
                  <a:srgbClr val="3170DA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Valorizzare </a:t>
            </a:r>
            <a:r>
              <a:rPr lang="it-IT" sz="2100">
                <a:solidFill>
                  <a:schemeClr val="tx1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le attività che non vengono adeguatamente considerate nel modello attuale, in particolare la </a:t>
            </a:r>
            <a:r>
              <a:rPr lang="it-IT" sz="2100" b="1">
                <a:solidFill>
                  <a:srgbClr val="3170DA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produzione</a:t>
            </a:r>
            <a:r>
              <a:rPr lang="it-IT" sz="2100">
                <a:solidFill>
                  <a:schemeClr val="tx1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it-IT" sz="2100" b="1">
                <a:solidFill>
                  <a:srgbClr val="3170DA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automatizzata,</a:t>
            </a:r>
            <a:r>
              <a:rPr lang="it-IT" sz="2100">
                <a:solidFill>
                  <a:schemeClr val="tx1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 le attività ad essa funzionali nonché l’attività di consulenza da essa derivante</a:t>
            </a:r>
          </a:p>
        </p:txBody>
      </p:sp>
      <p:sp>
        <p:nvSpPr>
          <p:cNvPr id="63" name="Freeform 7">
            <a:extLst>
              <a:ext uri="{FF2B5EF4-FFF2-40B4-BE49-F238E27FC236}">
                <a16:creationId xmlns:a16="http://schemas.microsoft.com/office/drawing/2014/main" id="{1CE2D724-72D7-45F2-990D-8E7E35206D71}"/>
              </a:ext>
            </a:extLst>
          </p:cNvPr>
          <p:cNvSpPr/>
          <p:nvPr/>
        </p:nvSpPr>
        <p:spPr bwMode="gray">
          <a:xfrm>
            <a:off x="1145800" y="5455140"/>
            <a:ext cx="17143017" cy="756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3384000" rtlCol="0" anchor="ctr"/>
          <a:lstStyle/>
          <a:p>
            <a:pPr>
              <a:lnSpc>
                <a:spcPts val="2880"/>
              </a:lnSpc>
              <a:spcBef>
                <a:spcPts val="1000"/>
              </a:spcBef>
              <a:buClr>
                <a:srgbClr val="3170DA"/>
              </a:buClr>
            </a:pPr>
            <a:r>
              <a:rPr lang="it-IT" sz="2100" b="1">
                <a:solidFill>
                  <a:srgbClr val="3170DA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Differenziare </a:t>
            </a:r>
            <a:r>
              <a:rPr lang="it-IT" sz="2100">
                <a:solidFill>
                  <a:schemeClr val="tx1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gli obiettivi delle strutture INPS in base alle caratteristiche del contesto territoriale di riferimento</a:t>
            </a:r>
          </a:p>
        </p:txBody>
      </p:sp>
      <p:sp>
        <p:nvSpPr>
          <p:cNvPr id="64" name="Freeform 12">
            <a:extLst>
              <a:ext uri="{FF2B5EF4-FFF2-40B4-BE49-F238E27FC236}">
                <a16:creationId xmlns:a16="http://schemas.microsoft.com/office/drawing/2014/main" id="{A4BD098B-4422-4908-9BBE-08EB7F8E7DD8}"/>
              </a:ext>
            </a:extLst>
          </p:cNvPr>
          <p:cNvSpPr/>
          <p:nvPr/>
        </p:nvSpPr>
        <p:spPr bwMode="gray">
          <a:xfrm>
            <a:off x="1145800" y="6345720"/>
            <a:ext cx="17143017" cy="756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3456000" rtlCol="0" anchor="ctr"/>
          <a:lstStyle/>
          <a:p>
            <a:pPr>
              <a:lnSpc>
                <a:spcPts val="2880"/>
              </a:lnSpc>
              <a:spcBef>
                <a:spcPts val="1000"/>
              </a:spcBef>
              <a:buClr>
                <a:srgbClr val="3170DA"/>
              </a:buClr>
            </a:pPr>
            <a:r>
              <a:rPr lang="it-IT" sz="2100">
                <a:solidFill>
                  <a:schemeClr val="tx1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Far emergere la </a:t>
            </a:r>
            <a:r>
              <a:rPr lang="it-IT" sz="2100" b="1">
                <a:solidFill>
                  <a:srgbClr val="3170DA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capacità di interazione</a:t>
            </a:r>
            <a:r>
              <a:rPr lang="it-IT" sz="2100" b="1">
                <a:solidFill>
                  <a:schemeClr val="tx1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it-IT" sz="2100">
                <a:solidFill>
                  <a:schemeClr val="tx1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di INPS con le altre Amministrazioni, gli intermediari e i professionisti di settore, per rafforzare la rete a supporto dell’erogazione dei servizi sul territorio</a:t>
            </a:r>
          </a:p>
        </p:txBody>
      </p:sp>
      <p:sp>
        <p:nvSpPr>
          <p:cNvPr id="66" name="Freeform 11 - 2">
            <a:extLst>
              <a:ext uri="{FF2B5EF4-FFF2-40B4-BE49-F238E27FC236}">
                <a16:creationId xmlns:a16="http://schemas.microsoft.com/office/drawing/2014/main" id="{67917B5C-1A33-4D7E-8D45-5101562259CB}"/>
              </a:ext>
            </a:extLst>
          </p:cNvPr>
          <p:cNvSpPr/>
          <p:nvPr/>
        </p:nvSpPr>
        <p:spPr bwMode="gray">
          <a:xfrm>
            <a:off x="1145800" y="7236300"/>
            <a:ext cx="17143017" cy="756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3528000" rtlCol="0" anchor="ctr"/>
          <a:lstStyle/>
          <a:p>
            <a:r>
              <a:rPr lang="it-IT" sz="2100">
                <a:solidFill>
                  <a:schemeClr val="tx1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Preservare il </a:t>
            </a:r>
            <a:r>
              <a:rPr lang="it-IT" sz="2100" b="1">
                <a:solidFill>
                  <a:srgbClr val="3170DA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Patrimonio Informativo come Valore </a:t>
            </a:r>
            <a:r>
              <a:rPr lang="it-IT" sz="2100">
                <a:solidFill>
                  <a:schemeClr val="tx1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presente nel modello di misurazione e valutazione della performance</a:t>
            </a:r>
          </a:p>
        </p:txBody>
      </p:sp>
      <p:sp>
        <p:nvSpPr>
          <p:cNvPr id="67" name="Freeform 11 - 1">
            <a:extLst>
              <a:ext uri="{FF2B5EF4-FFF2-40B4-BE49-F238E27FC236}">
                <a16:creationId xmlns:a16="http://schemas.microsoft.com/office/drawing/2014/main" id="{03B69AAD-1484-402D-8DAF-6C1ECA2335DE}"/>
              </a:ext>
            </a:extLst>
          </p:cNvPr>
          <p:cNvSpPr/>
          <p:nvPr/>
        </p:nvSpPr>
        <p:spPr bwMode="gray">
          <a:xfrm>
            <a:off x="1145800" y="8126880"/>
            <a:ext cx="17143017" cy="756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3564000" rtlCol="0" anchor="ctr"/>
          <a:lstStyle/>
          <a:p>
            <a:r>
              <a:rPr lang="it-IT" sz="2100">
                <a:solidFill>
                  <a:schemeClr val="tx1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Disporre di processi di elaborazione </a:t>
            </a:r>
            <a:r>
              <a:rPr lang="it-IT" sz="2100" b="1">
                <a:solidFill>
                  <a:srgbClr val="2F6DD5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automatica</a:t>
            </a:r>
            <a:r>
              <a:rPr lang="it-IT" sz="2100"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it-IT" sz="2100">
                <a:solidFill>
                  <a:schemeClr val="tx1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e</a:t>
            </a:r>
            <a:r>
              <a:rPr lang="it-IT" sz="2100"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it-IT" sz="2100" b="1">
                <a:solidFill>
                  <a:srgbClr val="2F6DD5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tempestiva </a:t>
            </a:r>
            <a:r>
              <a:rPr lang="it-IT" sz="2100">
                <a:solidFill>
                  <a:schemeClr val="tx1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dei dati di produzione</a:t>
            </a:r>
            <a:r>
              <a:rPr lang="it-IT" sz="2100">
                <a:solidFill>
                  <a:srgbClr val="FF0000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it-IT" sz="2100">
                <a:solidFill>
                  <a:schemeClr val="tx1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e garantire l’integrazione con i sistemi gestionali attuali </a:t>
            </a:r>
          </a:p>
        </p:txBody>
      </p:sp>
      <p:sp>
        <p:nvSpPr>
          <p:cNvPr id="12" name="Partial Circle 11">
            <a:extLst>
              <a:ext uri="{FF2B5EF4-FFF2-40B4-BE49-F238E27FC236}">
                <a16:creationId xmlns:a16="http://schemas.microsoft.com/office/drawing/2014/main" id="{4F80E305-C7EC-4E5A-8D9D-7DA85445CA3D}"/>
              </a:ext>
            </a:extLst>
          </p:cNvPr>
          <p:cNvSpPr>
            <a:spLocks noChangeAspect="1"/>
          </p:cNvSpPr>
          <p:nvPr/>
        </p:nvSpPr>
        <p:spPr>
          <a:xfrm>
            <a:off x="14986667" y="2927124"/>
            <a:ext cx="6588000" cy="6588000"/>
          </a:xfrm>
          <a:prstGeom prst="pie">
            <a:avLst>
              <a:gd name="adj1" fmla="val 5414247"/>
              <a:gd name="adj2" fmla="val 162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45" name="Partial Circle 44">
            <a:extLst>
              <a:ext uri="{FF2B5EF4-FFF2-40B4-BE49-F238E27FC236}">
                <a16:creationId xmlns:a16="http://schemas.microsoft.com/office/drawing/2014/main" id="{9F7D05AB-5DB8-4408-AE8C-99DBCDAB4249}"/>
              </a:ext>
            </a:extLst>
          </p:cNvPr>
          <p:cNvSpPr/>
          <p:nvPr/>
        </p:nvSpPr>
        <p:spPr>
          <a:xfrm>
            <a:off x="15220667" y="3161124"/>
            <a:ext cx="6120000" cy="6120000"/>
          </a:xfrm>
          <a:prstGeom prst="pie">
            <a:avLst>
              <a:gd name="adj1" fmla="val 5414247"/>
              <a:gd name="adj2" fmla="val 16200000"/>
            </a:avLst>
          </a:prstGeom>
          <a:solidFill>
            <a:srgbClr val="DBE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7B101EC-CE4F-4FD9-AA42-9130B11B5F39}"/>
              </a:ext>
            </a:extLst>
          </p:cNvPr>
          <p:cNvSpPr txBox="1"/>
          <p:nvPr/>
        </p:nvSpPr>
        <p:spPr>
          <a:xfrm>
            <a:off x="540648" y="2765004"/>
            <a:ext cx="81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it-IT" sz="4800" b="1" i="0" u="none" strike="noStrike" kern="1200" cap="none" spc="0" normalizeH="0" baseline="0" noProof="0">
                <a:ln>
                  <a:noFill/>
                </a:ln>
                <a:solidFill>
                  <a:srgbClr val="3170DA"/>
                </a:solidFill>
                <a:effectLst/>
                <a:uLnTx/>
                <a:uFillTx/>
                <a:latin typeface="Titillium Web" panose="00000500000000000000" pitchFamily="2" charset="0"/>
              </a:rPr>
              <a:t>1</a:t>
            </a:r>
            <a:endParaRPr lang="it-IT" sz="4000">
              <a:latin typeface="Titillium Web" panose="00000500000000000000" pitchFamily="2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F6A2985-159A-45D1-A373-ECBC29C80A9A}"/>
              </a:ext>
            </a:extLst>
          </p:cNvPr>
          <p:cNvSpPr txBox="1"/>
          <p:nvPr/>
        </p:nvSpPr>
        <p:spPr>
          <a:xfrm>
            <a:off x="540648" y="3651799"/>
            <a:ext cx="81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800" b="1">
                <a:solidFill>
                  <a:srgbClr val="3170DA"/>
                </a:solidFill>
                <a:latin typeface="Titillium Web" panose="00000500000000000000" pitchFamily="2" charset="0"/>
              </a:rPr>
              <a:t>2</a:t>
            </a:r>
            <a:endParaRPr lang="it-IT" sz="4000">
              <a:latin typeface="Titillium Web" panose="00000500000000000000" pitchFamily="2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7C620B4-7368-4835-B86A-139B91E371DA}"/>
              </a:ext>
            </a:extLst>
          </p:cNvPr>
          <p:cNvSpPr txBox="1"/>
          <p:nvPr/>
        </p:nvSpPr>
        <p:spPr>
          <a:xfrm>
            <a:off x="540648" y="4548728"/>
            <a:ext cx="81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800" b="1">
                <a:solidFill>
                  <a:srgbClr val="3170DA"/>
                </a:solidFill>
                <a:latin typeface="Titillium Web" panose="00000500000000000000" pitchFamily="2" charset="0"/>
              </a:rPr>
              <a:t>3</a:t>
            </a:r>
            <a:endParaRPr lang="it-IT" sz="4000">
              <a:latin typeface="Titillium Web" panose="00000500000000000000" pitchFamily="2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14E2EC3-1DA4-4ACC-99B8-7D1F43E32923}"/>
              </a:ext>
            </a:extLst>
          </p:cNvPr>
          <p:cNvSpPr txBox="1"/>
          <p:nvPr/>
        </p:nvSpPr>
        <p:spPr>
          <a:xfrm>
            <a:off x="540648" y="5430045"/>
            <a:ext cx="81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800" b="1">
                <a:solidFill>
                  <a:srgbClr val="3170DA"/>
                </a:solidFill>
                <a:latin typeface="Titillium Web" panose="00000500000000000000" pitchFamily="2" charset="0"/>
              </a:rPr>
              <a:t>4</a:t>
            </a:r>
            <a:endParaRPr lang="it-IT" sz="4000">
              <a:latin typeface="Titillium Web" panose="00000500000000000000" pitchFamily="2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CBAC536-D022-4426-BBFA-55C70724CB49}"/>
              </a:ext>
            </a:extLst>
          </p:cNvPr>
          <p:cNvSpPr txBox="1"/>
          <p:nvPr/>
        </p:nvSpPr>
        <p:spPr>
          <a:xfrm>
            <a:off x="540648" y="6328607"/>
            <a:ext cx="81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800" b="1">
                <a:solidFill>
                  <a:srgbClr val="3170DA"/>
                </a:solidFill>
                <a:latin typeface="Titillium Web" panose="00000500000000000000" pitchFamily="2" charset="0"/>
              </a:rPr>
              <a:t>5</a:t>
            </a:r>
            <a:endParaRPr lang="it-IT" sz="4000">
              <a:latin typeface="Titillium Web" panose="00000500000000000000" pitchFamily="2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3FE139E-0AA6-4A4F-BFE4-3D77187BB52C}"/>
              </a:ext>
            </a:extLst>
          </p:cNvPr>
          <p:cNvSpPr txBox="1"/>
          <p:nvPr/>
        </p:nvSpPr>
        <p:spPr>
          <a:xfrm>
            <a:off x="540648" y="7212958"/>
            <a:ext cx="81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800" b="1">
                <a:solidFill>
                  <a:srgbClr val="3170DA"/>
                </a:solidFill>
                <a:latin typeface="Titillium Web" panose="00000500000000000000" pitchFamily="2" charset="0"/>
              </a:rPr>
              <a:t>6</a:t>
            </a:r>
            <a:endParaRPr lang="it-IT" sz="4000">
              <a:latin typeface="Titillium Web" panose="000005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98CAF3C-B98C-4D75-A3B3-E0ED20DB7BAF}"/>
              </a:ext>
            </a:extLst>
          </p:cNvPr>
          <p:cNvSpPr txBox="1"/>
          <p:nvPr/>
        </p:nvSpPr>
        <p:spPr>
          <a:xfrm>
            <a:off x="540648" y="8127178"/>
            <a:ext cx="81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800" b="1">
                <a:solidFill>
                  <a:srgbClr val="3170DA"/>
                </a:solidFill>
                <a:latin typeface="Titillium Web" panose="00000500000000000000" pitchFamily="2" charset="0"/>
              </a:rPr>
              <a:t>7</a:t>
            </a:r>
            <a:endParaRPr lang="it-IT" sz="4000">
              <a:latin typeface="Titillium Web" panose="00000500000000000000" pitchFamily="2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1C99E92-CCE1-41F9-9E56-2D2382A35172}"/>
              </a:ext>
            </a:extLst>
          </p:cNvPr>
          <p:cNvSpPr txBox="1"/>
          <p:nvPr/>
        </p:nvSpPr>
        <p:spPr>
          <a:xfrm>
            <a:off x="540648" y="8987678"/>
            <a:ext cx="81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5400" b="1">
                <a:solidFill>
                  <a:srgbClr val="3170DA"/>
                </a:solidFill>
                <a:latin typeface="Titillium Web" panose="00000500000000000000" pitchFamily="2" charset="0"/>
              </a:defRPr>
            </a:lvl1pPr>
          </a:lstStyle>
          <a:p>
            <a:r>
              <a:rPr lang="it-IT" sz="4800"/>
              <a:t>8</a:t>
            </a:r>
          </a:p>
        </p:txBody>
      </p:sp>
      <p:sp>
        <p:nvSpPr>
          <p:cNvPr id="2" name="Partial Circle 44">
            <a:extLst>
              <a:ext uri="{FF2B5EF4-FFF2-40B4-BE49-F238E27FC236}">
                <a16:creationId xmlns:a16="http://schemas.microsoft.com/office/drawing/2014/main" id="{8674F830-B168-5D23-138A-C731F20DE5BA}"/>
              </a:ext>
            </a:extLst>
          </p:cNvPr>
          <p:cNvSpPr>
            <a:spLocks noChangeAspect="1"/>
          </p:cNvSpPr>
          <p:nvPr/>
        </p:nvSpPr>
        <p:spPr>
          <a:xfrm>
            <a:off x="15490426" y="3495051"/>
            <a:ext cx="5580483" cy="5580483"/>
          </a:xfrm>
          <a:prstGeom prst="pie">
            <a:avLst>
              <a:gd name="adj1" fmla="val 5414247"/>
              <a:gd name="adj2" fmla="val 1620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3" name="Titolo 11">
            <a:extLst>
              <a:ext uri="{FF2B5EF4-FFF2-40B4-BE49-F238E27FC236}">
                <a16:creationId xmlns:a16="http://schemas.microsoft.com/office/drawing/2014/main" id="{9FD15FF4-DA1D-99C5-3055-0BC10A3662F8}"/>
              </a:ext>
            </a:extLst>
          </p:cNvPr>
          <p:cNvSpPr txBox="1">
            <a:spLocks/>
          </p:cNvSpPr>
          <p:nvPr/>
        </p:nvSpPr>
        <p:spPr>
          <a:xfrm>
            <a:off x="430213" y="156353"/>
            <a:ext cx="17354550" cy="714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200" b="1" i="0" kern="1200">
                <a:solidFill>
                  <a:schemeClr val="bg1"/>
                </a:solidFill>
                <a:latin typeface="Titillium Web" pitchFamily="2" charset="77"/>
                <a:ea typeface="+mj-ea"/>
                <a:cs typeface="+mj-cs"/>
              </a:defRPr>
            </a:lvl1pPr>
          </a:lstStyle>
          <a:p>
            <a:r>
              <a:rPr lang="it-IT" sz="5400">
                <a:solidFill>
                  <a:srgbClr val="3170DA"/>
                </a:solidFill>
                <a:latin typeface="Titillium Web" panose="00000500000000000000" pitchFamily="2" charset="0"/>
              </a:rPr>
              <a:t>1.1 Esigenze</a:t>
            </a:r>
          </a:p>
        </p:txBody>
      </p:sp>
    </p:spTree>
    <p:extLst>
      <p:ext uri="{BB962C8B-B14F-4D97-AF65-F5344CB8AC3E}">
        <p14:creationId xmlns:p14="http://schemas.microsoft.com/office/powerpoint/2010/main" val="370066761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>
            <a:extLst>
              <a:ext uri="{FF2B5EF4-FFF2-40B4-BE49-F238E27FC236}">
                <a16:creationId xmlns:a16="http://schemas.microsoft.com/office/drawing/2014/main" id="{FD670156-F3E1-4804-AA37-52A7C11E2B64}"/>
              </a:ext>
            </a:extLst>
          </p:cNvPr>
          <p:cNvSpPr txBox="1"/>
          <p:nvPr/>
        </p:nvSpPr>
        <p:spPr>
          <a:xfrm>
            <a:off x="515294" y="1641292"/>
            <a:ext cx="17463423" cy="1203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80"/>
              </a:lnSpc>
              <a:spcBef>
                <a:spcPts val="1000"/>
              </a:spcBef>
              <a:buClr>
                <a:srgbClr val="3170DA"/>
              </a:buClr>
            </a:pPr>
            <a:r>
              <a:rPr lang="it-IT" sz="2300"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La definizione del </a:t>
            </a:r>
            <a:r>
              <a:rPr lang="it-IT" sz="2300" b="1">
                <a:solidFill>
                  <a:srgbClr val="3170DA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Nuovo Sistema del Valore Pubblico </a:t>
            </a:r>
            <a:r>
              <a:rPr lang="it-IT" sz="2300"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per la misurazione e la valutazione della Performance dell’Ente prevede la compresenza di </a:t>
            </a:r>
            <a:r>
              <a:rPr lang="it-IT" sz="2300" b="1">
                <a:solidFill>
                  <a:srgbClr val="3170DA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diverse soluzioni progettuali</a:t>
            </a:r>
            <a:r>
              <a:rPr lang="it-IT" sz="2300"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,</a:t>
            </a:r>
            <a:r>
              <a:rPr lang="it-IT" sz="2300" b="1"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it-IT" sz="2300"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tra loro </a:t>
            </a:r>
            <a:r>
              <a:rPr lang="it-IT" sz="2300" b="1">
                <a:solidFill>
                  <a:srgbClr val="3170DA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correlate e sinergiche</a:t>
            </a:r>
            <a:r>
              <a:rPr lang="it-IT" sz="2300"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, che insieme devono procedere al fine di portare a compimento con successo l’iniziativa. L’insieme di queste iniziative </a:t>
            </a:r>
            <a:r>
              <a:rPr lang="it-IT" sz="2300" b="1">
                <a:solidFill>
                  <a:srgbClr val="3170DA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preserva e rafforza la valorizzazione di tutto lo sforzo produttivo realizzato dall’Ente</a:t>
            </a:r>
            <a:r>
              <a:rPr lang="it-IT" sz="2300"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0" name="ZoneTexte 166 - 1">
            <a:extLst>
              <a:ext uri="{FF2B5EF4-FFF2-40B4-BE49-F238E27FC236}">
                <a16:creationId xmlns:a16="http://schemas.microsoft.com/office/drawing/2014/main" id="{FF319FB4-C8B7-4406-8DF8-2371DF8197BC}"/>
              </a:ext>
            </a:extLst>
          </p:cNvPr>
          <p:cNvSpPr txBox="1"/>
          <p:nvPr/>
        </p:nvSpPr>
        <p:spPr>
          <a:xfrm>
            <a:off x="11710420" y="7225845"/>
            <a:ext cx="6071422" cy="707886"/>
          </a:xfrm>
          <a:prstGeom prst="rect">
            <a:avLst/>
          </a:prstGeom>
          <a:solidFill>
            <a:srgbClr val="2F6DD5"/>
          </a:solidFill>
          <a:ln w="12700">
            <a:solidFill>
              <a:schemeClr val="bg1"/>
            </a:solidFill>
          </a:ln>
        </p:spPr>
        <p:txBody>
          <a:bodyPr wrap="square" rtlCol="0" anchor="ctr">
            <a:spAutoFit/>
          </a:bodyPr>
          <a:lstStyle>
            <a:lvl1pPr algn="ctr">
              <a:defRPr sz="2000" b="1">
                <a:solidFill>
                  <a:schemeClr val="bg1"/>
                </a:solidFill>
                <a:latin typeface="Titillium Web" panose="00000500000000000000" pitchFamily="2" charset="0"/>
              </a:defRPr>
            </a:lvl1pPr>
          </a:lstStyle>
          <a:p>
            <a:r>
              <a:rPr lang="it-IT"/>
              <a:t>Nuovo sistema integrato di pianificazione e reportistica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169D9C8C-6926-4326-BE9E-7D1A883EBA07}"/>
              </a:ext>
            </a:extLst>
          </p:cNvPr>
          <p:cNvSpPr txBox="1"/>
          <p:nvPr/>
        </p:nvSpPr>
        <p:spPr>
          <a:xfrm>
            <a:off x="11662294" y="7976559"/>
            <a:ext cx="60059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latin typeface="Titillium Web" panose="00000500000000000000" pitchFamily="2" charset="0"/>
              </a:rPr>
              <a:t>Creare un </a:t>
            </a:r>
            <a:r>
              <a:rPr lang="it-IT" b="1">
                <a:latin typeface="Titillium Web" panose="00000500000000000000" pitchFamily="2" charset="0"/>
              </a:rPr>
              <a:t>cruscotto di rilevazione, monitoraggio e gestione degli obiettivi e dei relativi indicatori (KPI) </a:t>
            </a:r>
            <a:r>
              <a:rPr lang="it-IT">
                <a:latin typeface="Titillium Web" panose="00000500000000000000" pitchFamily="2" charset="0"/>
              </a:rPr>
              <a:t>alla base del nuovo Sistema del valore pubblico. Questo strumento costituisce l’evoluzione e l’integrazione digitalizzata di quanto ad oggi realizzato. </a:t>
            </a:r>
            <a:endParaRPr lang="en-US">
              <a:highlight>
                <a:srgbClr val="C0C0C0"/>
              </a:highlight>
              <a:latin typeface="Titillium Web" panose="00000500000000000000" pitchFamily="2" charset="0"/>
            </a:endParaRPr>
          </a:p>
        </p:txBody>
      </p:sp>
      <p:sp>
        <p:nvSpPr>
          <p:cNvPr id="28" name="ZoneTexte 166">
            <a:extLst>
              <a:ext uri="{FF2B5EF4-FFF2-40B4-BE49-F238E27FC236}">
                <a16:creationId xmlns:a16="http://schemas.microsoft.com/office/drawing/2014/main" id="{69134C81-44E7-44D3-9C2A-FB9830F93D5B}"/>
              </a:ext>
            </a:extLst>
          </p:cNvPr>
          <p:cNvSpPr txBox="1"/>
          <p:nvPr/>
        </p:nvSpPr>
        <p:spPr>
          <a:xfrm>
            <a:off x="582530" y="3145027"/>
            <a:ext cx="6012000" cy="705600"/>
          </a:xfrm>
          <a:prstGeom prst="rect">
            <a:avLst/>
          </a:prstGeom>
          <a:solidFill>
            <a:srgbClr val="2F6DD5"/>
          </a:solidFill>
          <a:ln w="12700"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it-IT" sz="2000" b="1">
                <a:solidFill>
                  <a:schemeClr val="bg1"/>
                </a:solidFill>
                <a:latin typeface="Titillium Web" panose="00000500000000000000" pitchFamily="2" charset="0"/>
              </a:rPr>
              <a:t>Nuovo Sistema del Valore Pubblico</a:t>
            </a:r>
          </a:p>
        </p:txBody>
      </p:sp>
      <p:sp>
        <p:nvSpPr>
          <p:cNvPr id="7" name="ZoneTexte 166">
            <a:extLst>
              <a:ext uri="{FF2B5EF4-FFF2-40B4-BE49-F238E27FC236}">
                <a16:creationId xmlns:a16="http://schemas.microsoft.com/office/drawing/2014/main" id="{F8C36E2D-2F7A-46E9-77F1-E56F24F46FA5}"/>
              </a:ext>
            </a:extLst>
          </p:cNvPr>
          <p:cNvSpPr txBox="1"/>
          <p:nvPr/>
        </p:nvSpPr>
        <p:spPr>
          <a:xfrm>
            <a:off x="11769842" y="3145020"/>
            <a:ext cx="6012000" cy="707886"/>
          </a:xfrm>
          <a:prstGeom prst="rect">
            <a:avLst/>
          </a:prstGeom>
          <a:solidFill>
            <a:srgbClr val="2F6DD5"/>
          </a:solidFill>
          <a:ln w="12700"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it-IT" sz="2000" b="1">
                <a:solidFill>
                  <a:schemeClr val="bg1"/>
                </a:solidFill>
                <a:latin typeface="Titillium Web" panose="00000500000000000000" pitchFamily="2" charset="0"/>
              </a:rPr>
              <a:t>Nuova Logica di misurazione </a:t>
            </a:r>
          </a:p>
          <a:p>
            <a:pPr algn="ctr"/>
            <a:r>
              <a:rPr lang="it-IT" sz="2000" b="1">
                <a:solidFill>
                  <a:schemeClr val="bg1"/>
                </a:solidFill>
                <a:latin typeface="Titillium Web" panose="00000500000000000000" pitchFamily="2" charset="0"/>
              </a:rPr>
              <a:t>della Produzione e della Qualità</a:t>
            </a: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F29E2634-D0DB-0CB5-47A4-0F5231A06576}"/>
              </a:ext>
            </a:extLst>
          </p:cNvPr>
          <p:cNvGrpSpPr/>
          <p:nvPr/>
        </p:nvGrpSpPr>
        <p:grpSpPr>
          <a:xfrm>
            <a:off x="582530" y="3861668"/>
            <a:ext cx="17137141" cy="2862322"/>
            <a:chOff x="582530" y="3396450"/>
            <a:chExt cx="17137141" cy="2862322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7844DD1-CB01-45A0-9C79-ADD7B02FE926}"/>
                </a:ext>
              </a:extLst>
            </p:cNvPr>
            <p:cNvSpPr txBox="1"/>
            <p:nvPr/>
          </p:nvSpPr>
          <p:spPr>
            <a:xfrm>
              <a:off x="582530" y="3475345"/>
              <a:ext cx="6225170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>
                  <a:latin typeface="Titillium Web" panose="00000500000000000000" pitchFamily="2" charset="0"/>
                </a:rPr>
                <a:t>Ridefinire il </a:t>
              </a:r>
              <a:r>
                <a:rPr lang="it-IT" b="1">
                  <a:latin typeface="Titillium Web" panose="00000500000000000000" pitchFamily="2" charset="0"/>
                </a:rPr>
                <a:t>Sistema per la misurazione del valore pubblico </a:t>
              </a:r>
              <a:r>
                <a:rPr lang="it-IT">
                  <a:latin typeface="Titillium Web" panose="00000500000000000000" pitchFamily="2" charset="0"/>
                </a:rPr>
                <a:t>prodotto, valorizzando tutti gli </a:t>
              </a:r>
              <a:r>
                <a:rPr lang="it-IT" b="1">
                  <a:latin typeface="Titillium Web" panose="00000500000000000000" pitchFamily="2" charset="0"/>
                </a:rPr>
                <a:t>impatti positivi che genera  INPS nell’erogazione dei servizi </a:t>
              </a:r>
              <a:r>
                <a:rPr lang="it-IT">
                  <a:latin typeface="Titillium Web" panose="00000500000000000000" pitchFamily="2" charset="0"/>
                </a:rPr>
                <a:t>alla collettività. Tale Sistema contempla modalità di misurazione e valutazione della performance dell’Ente posizionandosi all’interno di un quadro internazionale di riferimento (SDGs). Nel Sistema è centrale la valorizzazione della Persona, intesa come utente e dipendente dell’Ente, nonché la garanzia di un livello di dinamicità adeguato per la gestione e la misurazione del valore.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67D1C1C-E4AA-46A9-98E8-CA9C1BC22BAB}"/>
                </a:ext>
              </a:extLst>
            </p:cNvPr>
            <p:cNvSpPr txBox="1"/>
            <p:nvPr/>
          </p:nvSpPr>
          <p:spPr>
            <a:xfrm>
              <a:off x="11707671" y="3396450"/>
              <a:ext cx="6012000" cy="28623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1800">
                  <a:effectLst/>
                  <a:latin typeface="Titillium Web" panose="00000500000000000000" pitchFamily="2" charset="0"/>
                  <a:ea typeface="Titillium Web" panose="00000500000000000000" pitchFamily="2" charset="0"/>
                  <a:cs typeface="Times New Roman" panose="02020603050405020304" pitchFamily="18" charset="0"/>
                </a:rPr>
                <a:t>È</a:t>
              </a:r>
              <a:r>
                <a:rPr lang="it-IT">
                  <a:latin typeface="Titillium Web" panose="00000500000000000000" pitchFamily="2" charset="0"/>
                </a:rPr>
                <a:t> stato aggiornato l’attuale </a:t>
              </a:r>
              <a:r>
                <a:rPr lang="it-IT" b="1">
                  <a:latin typeface="Titillium Web" panose="00000500000000000000" pitchFamily="2" charset="0"/>
                </a:rPr>
                <a:t>Sistema di Misurazione della Produzione </a:t>
              </a:r>
              <a:r>
                <a:rPr lang="it-IT">
                  <a:latin typeface="Titillium Web" panose="00000500000000000000" pitchFamily="2" charset="0"/>
                </a:rPr>
                <a:t>in termini di </a:t>
              </a:r>
              <a:r>
                <a:rPr lang="it-IT" b="1">
                  <a:latin typeface="Titillium Web" panose="00000500000000000000" pitchFamily="2" charset="0"/>
                </a:rPr>
                <a:t>modalità e metrica di riferimento</a:t>
              </a:r>
              <a:r>
                <a:rPr lang="it-IT">
                  <a:latin typeface="Titillium Web" panose="00000500000000000000" pitchFamily="2" charset="0"/>
                </a:rPr>
                <a:t>, considerando la necessità di superamento dell’indicatore di Produttività (cd. 124), ad oggi non più adatto per una rilevazione fedele della realtà produttiva dell’Istituto. </a:t>
              </a:r>
              <a:r>
                <a:rPr lang="it-IT" sz="1800">
                  <a:effectLst/>
                  <a:latin typeface="Titillium Web" panose="00000500000000000000" pitchFamily="2" charset="0"/>
                  <a:ea typeface="Titillium Web" panose="00000500000000000000" pitchFamily="2" charset="0"/>
                  <a:cs typeface="Times New Roman" panose="02020603050405020304" pitchFamily="18" charset="0"/>
                </a:rPr>
                <a:t>È</a:t>
              </a:r>
              <a:r>
                <a:rPr lang="it-IT">
                  <a:latin typeface="Titillium Web" panose="00000500000000000000" pitchFamily="2" charset="0"/>
                </a:rPr>
                <a:t> stato tenuto conto dei </a:t>
              </a:r>
              <a:r>
                <a:rPr lang="it-IT" b="1">
                  <a:latin typeface="Titillium Web" panose="00000500000000000000" pitchFamily="2" charset="0"/>
                </a:rPr>
                <a:t>nuovi elementi oggetto di misurazione </a:t>
              </a:r>
              <a:r>
                <a:rPr lang="it-IT">
                  <a:latin typeface="Titillium Web" panose="00000500000000000000" pitchFamily="2" charset="0"/>
                </a:rPr>
                <a:t>come, ad esempio, il valore generato dai processi di digitalizzazione e automazione della produzione, nonché la sempre più importante </a:t>
              </a:r>
              <a:r>
                <a:rPr lang="it-IT" b="1">
                  <a:latin typeface="Titillium Web" panose="00000500000000000000" pitchFamily="2" charset="0"/>
                </a:rPr>
                <a:t>focalizzazione sul reale risultato </a:t>
              </a:r>
              <a:r>
                <a:rPr lang="it-IT">
                  <a:latin typeface="Titillium Web" panose="00000500000000000000" pitchFamily="2" charset="0"/>
                </a:rPr>
                <a:t>del servizio </a:t>
              </a:r>
              <a:r>
                <a:rPr lang="it-IT" b="1">
                  <a:latin typeface="Titillium Web" panose="00000500000000000000" pitchFamily="2" charset="0"/>
                </a:rPr>
                <a:t>erogato all’utente finale</a:t>
              </a:r>
              <a:r>
                <a:rPr lang="it-IT">
                  <a:latin typeface="Titillium Web" panose="00000500000000000000" pitchFamily="2" charset="0"/>
                </a:rPr>
                <a:t>.</a:t>
              </a:r>
            </a:p>
          </p:txBody>
        </p:sp>
      </p:grpSp>
      <p:sp>
        <p:nvSpPr>
          <p:cNvPr id="16" name="ZoneTexte 166 - 1">
            <a:extLst>
              <a:ext uri="{FF2B5EF4-FFF2-40B4-BE49-F238E27FC236}">
                <a16:creationId xmlns:a16="http://schemas.microsoft.com/office/drawing/2014/main" id="{9E46B9AB-5812-0019-F277-A82E05D925CB}"/>
              </a:ext>
            </a:extLst>
          </p:cNvPr>
          <p:cNvSpPr txBox="1"/>
          <p:nvPr/>
        </p:nvSpPr>
        <p:spPr>
          <a:xfrm>
            <a:off x="582530" y="7251397"/>
            <a:ext cx="6012000" cy="400110"/>
          </a:xfrm>
          <a:prstGeom prst="rect">
            <a:avLst/>
          </a:prstGeom>
          <a:solidFill>
            <a:srgbClr val="2F6DD5"/>
          </a:solidFill>
          <a:ln w="12700">
            <a:solidFill>
              <a:schemeClr val="bg1"/>
            </a:solidFill>
          </a:ln>
        </p:spPr>
        <p:txBody>
          <a:bodyPr wrap="square" rtlCol="0" anchor="ctr">
            <a:spAutoFit/>
          </a:bodyPr>
          <a:lstStyle>
            <a:lvl1pPr algn="ctr">
              <a:defRPr sz="2000" b="1">
                <a:solidFill>
                  <a:schemeClr val="bg1"/>
                </a:solidFill>
                <a:latin typeface="Titillium Web" panose="00000500000000000000" pitchFamily="2" charset="0"/>
              </a:defRPr>
            </a:lvl1pPr>
          </a:lstStyle>
          <a:p>
            <a:r>
              <a:rPr lang="it-IT"/>
              <a:t>Evoluzione dei sistemi informativi attuali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99DC824-3A7E-3F70-3DB4-A7E6EE84D1CA}"/>
              </a:ext>
            </a:extLst>
          </p:cNvPr>
          <p:cNvSpPr txBox="1"/>
          <p:nvPr/>
        </p:nvSpPr>
        <p:spPr>
          <a:xfrm>
            <a:off x="582530" y="7670703"/>
            <a:ext cx="60421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>
                <a:latin typeface="Titillium Web" panose="00000500000000000000" pitchFamily="2" charset="0"/>
              </a:rPr>
              <a:t>Evolvere ed integrare le attuali applicazioni ed i sistemi informativi alla base della misurazione della performance </a:t>
            </a:r>
            <a:r>
              <a:rPr lang="it-IT">
                <a:latin typeface="Titillium Web" panose="00000500000000000000" pitchFamily="2" charset="0"/>
              </a:rPr>
              <a:t>(a titolo esemplificativo: SIMP, Piano budget, Cruscotto qualità)  in coerenza con le nuove esigenze di rilevazione e misurazione dei dati.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95B2D0C-7FDC-4B1D-9CAA-B3C29A198944}"/>
              </a:ext>
            </a:extLst>
          </p:cNvPr>
          <p:cNvGrpSpPr/>
          <p:nvPr/>
        </p:nvGrpSpPr>
        <p:grpSpPr>
          <a:xfrm>
            <a:off x="6903990" y="3987943"/>
            <a:ext cx="4680000" cy="4679999"/>
            <a:chOff x="6903990" y="2977297"/>
            <a:chExt cx="4680000" cy="4679999"/>
          </a:xfrm>
        </p:grpSpPr>
        <p:sp>
          <p:nvSpPr>
            <p:cNvPr id="36" name="Arc plein 36">
              <a:extLst>
                <a:ext uri="{FF2B5EF4-FFF2-40B4-BE49-F238E27FC236}">
                  <a16:creationId xmlns:a16="http://schemas.microsoft.com/office/drawing/2014/main" id="{B3FA12AB-8CA3-4993-BF88-3724CDD7BAE9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8218879" y="4292186"/>
              <a:ext cx="2050222" cy="2050221"/>
            </a:xfrm>
            <a:prstGeom prst="blockArc">
              <a:avLst>
                <a:gd name="adj1" fmla="val 18827535"/>
                <a:gd name="adj2" fmla="val 2700000"/>
                <a:gd name="adj3" fmla="val 4500"/>
              </a:avLst>
            </a:prstGeom>
            <a:solidFill>
              <a:srgbClr val="3170DA"/>
            </a:solidFill>
            <a:ln w="3175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7160" tIns="68580" rIns="137160" bIns="6858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t-IT">
                <a:solidFill>
                  <a:srgbClr val="FFFFFF"/>
                </a:solidFill>
                <a:latin typeface="Titillium Web" panose="00000500000000000000" pitchFamily="2" charset="0"/>
              </a:endParaRPr>
            </a:p>
          </p:txBody>
        </p:sp>
        <p:sp>
          <p:nvSpPr>
            <p:cNvPr id="37" name="Arc plein 38">
              <a:extLst>
                <a:ext uri="{FF2B5EF4-FFF2-40B4-BE49-F238E27FC236}">
                  <a16:creationId xmlns:a16="http://schemas.microsoft.com/office/drawing/2014/main" id="{6C727A40-EE62-428A-B7D6-FC3006055784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8218879" y="4292186"/>
              <a:ext cx="2050222" cy="2050221"/>
            </a:xfrm>
            <a:prstGeom prst="blockArc">
              <a:avLst>
                <a:gd name="adj1" fmla="val 3012415"/>
                <a:gd name="adj2" fmla="val 8100000"/>
                <a:gd name="adj3" fmla="val 4500"/>
              </a:avLst>
            </a:prstGeom>
            <a:solidFill>
              <a:srgbClr val="3170DA"/>
            </a:solidFill>
            <a:ln w="3175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7160" tIns="68580" rIns="137160" bIns="6858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t-IT">
                <a:solidFill>
                  <a:srgbClr val="FFFFFF"/>
                </a:solidFill>
                <a:latin typeface="Titillium Web" panose="00000500000000000000" pitchFamily="2" charset="0"/>
              </a:endParaRPr>
            </a:p>
          </p:txBody>
        </p:sp>
        <p:sp>
          <p:nvSpPr>
            <p:cNvPr id="38" name="Arc plein 40">
              <a:extLst>
                <a:ext uri="{FF2B5EF4-FFF2-40B4-BE49-F238E27FC236}">
                  <a16:creationId xmlns:a16="http://schemas.microsoft.com/office/drawing/2014/main" id="{894B081E-7706-42E0-A441-0056C2810650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8218879" y="4292186"/>
              <a:ext cx="2050222" cy="2050221"/>
            </a:xfrm>
            <a:prstGeom prst="blockArc">
              <a:avLst>
                <a:gd name="adj1" fmla="val 8155950"/>
                <a:gd name="adj2" fmla="val 13500000"/>
                <a:gd name="adj3" fmla="val 4500"/>
              </a:avLst>
            </a:prstGeom>
            <a:solidFill>
              <a:srgbClr val="3170DA"/>
            </a:solidFill>
            <a:ln w="3175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7160" tIns="68580" rIns="137160" bIns="6858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t-IT">
                <a:solidFill>
                  <a:srgbClr val="FFFFFF"/>
                </a:solidFill>
                <a:latin typeface="Titillium Web" panose="00000500000000000000" pitchFamily="2" charset="0"/>
              </a:endParaRPr>
            </a:p>
          </p:txBody>
        </p:sp>
        <p:sp>
          <p:nvSpPr>
            <p:cNvPr id="39" name="Arc plein 42">
              <a:extLst>
                <a:ext uri="{FF2B5EF4-FFF2-40B4-BE49-F238E27FC236}">
                  <a16:creationId xmlns:a16="http://schemas.microsoft.com/office/drawing/2014/main" id="{802CD3AE-C59D-432F-B4AD-D05A317F80FC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8177026" y="4258657"/>
              <a:ext cx="2050222" cy="2050221"/>
            </a:xfrm>
            <a:prstGeom prst="blockArc">
              <a:avLst>
                <a:gd name="adj1" fmla="val 13551820"/>
                <a:gd name="adj2" fmla="val 18900000"/>
                <a:gd name="adj3" fmla="val 4500"/>
              </a:avLst>
            </a:prstGeom>
            <a:solidFill>
              <a:schemeClr val="accent1"/>
            </a:solidFill>
            <a:ln w="3175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7160" tIns="68580" rIns="137160" bIns="6858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t-IT">
                <a:solidFill>
                  <a:srgbClr val="FFFFFF"/>
                </a:solidFill>
                <a:latin typeface="Titillium Web" panose="00000500000000000000" pitchFamily="2" charset="0"/>
              </a:endParaRPr>
            </a:p>
          </p:txBody>
        </p:sp>
        <p:sp>
          <p:nvSpPr>
            <p:cNvPr id="40" name="Arc plein 2">
              <a:extLst>
                <a:ext uri="{FF2B5EF4-FFF2-40B4-BE49-F238E27FC236}">
                  <a16:creationId xmlns:a16="http://schemas.microsoft.com/office/drawing/2014/main" id="{9157D181-F747-45C6-8F12-D533A7B57FFA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6903990" y="2977297"/>
              <a:ext cx="4680000" cy="4679999"/>
            </a:xfrm>
            <a:prstGeom prst="blockArc">
              <a:avLst>
                <a:gd name="adj1" fmla="val 18943672"/>
                <a:gd name="adj2" fmla="val 2700000"/>
                <a:gd name="adj3" fmla="val 9000"/>
              </a:avLst>
            </a:prstGeom>
            <a:solidFill>
              <a:srgbClr val="3170DA"/>
            </a:solidFill>
            <a:ln w="25400">
              <a:solidFill>
                <a:schemeClr val="l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7160" tIns="68580" rIns="137160" bIns="6858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t-IT">
                <a:solidFill>
                  <a:srgbClr val="FFFFFF"/>
                </a:solidFill>
                <a:latin typeface="Titillium Web" panose="00000500000000000000" pitchFamily="2" charset="0"/>
              </a:endParaRPr>
            </a:p>
          </p:txBody>
        </p:sp>
        <p:sp>
          <p:nvSpPr>
            <p:cNvPr id="42" name="Arc plein 4">
              <a:extLst>
                <a:ext uri="{FF2B5EF4-FFF2-40B4-BE49-F238E27FC236}">
                  <a16:creationId xmlns:a16="http://schemas.microsoft.com/office/drawing/2014/main" id="{DEAD9BBF-A336-4E59-85C8-92E0E295F89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6903990" y="2977297"/>
              <a:ext cx="4680000" cy="4679999"/>
            </a:xfrm>
            <a:prstGeom prst="blockArc">
              <a:avLst>
                <a:gd name="adj1" fmla="val 2473799"/>
                <a:gd name="adj2" fmla="val 8100000"/>
                <a:gd name="adj3" fmla="val 9000"/>
              </a:avLst>
            </a:prstGeom>
            <a:solidFill>
              <a:srgbClr val="3170DA"/>
            </a:solidFill>
            <a:ln w="25400">
              <a:solidFill>
                <a:schemeClr val="l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7160" tIns="68580" rIns="137160" bIns="6858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t-IT">
                <a:solidFill>
                  <a:srgbClr val="FFFFFF"/>
                </a:solidFill>
                <a:latin typeface="Titillium Web" panose="00000500000000000000" pitchFamily="2" charset="0"/>
              </a:endParaRPr>
            </a:p>
          </p:txBody>
        </p:sp>
        <p:sp>
          <p:nvSpPr>
            <p:cNvPr id="46" name="Arc plein 6">
              <a:extLst>
                <a:ext uri="{FF2B5EF4-FFF2-40B4-BE49-F238E27FC236}">
                  <a16:creationId xmlns:a16="http://schemas.microsoft.com/office/drawing/2014/main" id="{B70C21F8-8013-4CFE-8AFA-C11A361E5A77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6903990" y="2977297"/>
              <a:ext cx="4680000" cy="4679999"/>
            </a:xfrm>
            <a:prstGeom prst="blockArc">
              <a:avLst>
                <a:gd name="adj1" fmla="val 8071289"/>
                <a:gd name="adj2" fmla="val 13500000"/>
                <a:gd name="adj3" fmla="val 9000"/>
              </a:avLst>
            </a:prstGeom>
            <a:solidFill>
              <a:srgbClr val="3170DA"/>
            </a:solidFill>
            <a:ln w="25400">
              <a:solidFill>
                <a:schemeClr val="l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7160" tIns="68580" rIns="137160" bIns="6858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t-IT">
                <a:solidFill>
                  <a:srgbClr val="FFFFFF"/>
                </a:solidFill>
                <a:latin typeface="Titillium Web" panose="00000500000000000000" pitchFamily="2" charset="0"/>
              </a:endParaRPr>
            </a:p>
          </p:txBody>
        </p:sp>
        <p:sp>
          <p:nvSpPr>
            <p:cNvPr id="47" name="Arc plein 8">
              <a:extLst>
                <a:ext uri="{FF2B5EF4-FFF2-40B4-BE49-F238E27FC236}">
                  <a16:creationId xmlns:a16="http://schemas.microsoft.com/office/drawing/2014/main" id="{A0F849CF-7E4E-445B-BA80-58D6511FF6A3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6903990" y="2977297"/>
              <a:ext cx="4680000" cy="4679999"/>
            </a:xfrm>
            <a:prstGeom prst="blockArc">
              <a:avLst>
                <a:gd name="adj1" fmla="val 13399945"/>
                <a:gd name="adj2" fmla="val 18900000"/>
                <a:gd name="adj3" fmla="val 9000"/>
              </a:avLst>
            </a:prstGeom>
            <a:solidFill>
              <a:srgbClr val="3170DA"/>
            </a:solidFill>
            <a:ln w="25400">
              <a:solidFill>
                <a:schemeClr val="l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7160" tIns="68580" rIns="137160" bIns="6858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t-IT">
                <a:solidFill>
                  <a:srgbClr val="FFFFFF"/>
                </a:solidFill>
                <a:latin typeface="Titillium Web" panose="00000500000000000000" pitchFamily="2" charset="0"/>
              </a:endParaRPr>
            </a:p>
          </p:txBody>
        </p:sp>
        <p:sp>
          <p:nvSpPr>
            <p:cNvPr id="57" name="Ellipse 22">
              <a:extLst>
                <a:ext uri="{FF2B5EF4-FFF2-40B4-BE49-F238E27FC236}">
                  <a16:creationId xmlns:a16="http://schemas.microsoft.com/office/drawing/2014/main" id="{FD5E618B-673D-4184-A5D4-DB09B67B3014}"/>
                </a:ext>
              </a:extLst>
            </p:cNvPr>
            <p:cNvSpPr>
              <a:spLocks noChangeAspect="1"/>
            </p:cNvSpPr>
            <p:nvPr>
              <p:custDataLst>
                <p:tags r:id="rId9"/>
              </p:custDataLst>
            </p:nvPr>
          </p:nvSpPr>
          <p:spPr>
            <a:xfrm>
              <a:off x="9796336" y="5869642"/>
              <a:ext cx="298762" cy="298762"/>
            </a:xfrm>
            <a:prstGeom prst="ellipse">
              <a:avLst/>
            </a:prstGeom>
            <a:solidFill>
              <a:schemeClr val="bg1"/>
            </a:solidFill>
            <a:ln w="5715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t-IT" sz="2100">
                <a:solidFill>
                  <a:srgbClr val="FFFFFF"/>
                </a:solidFill>
                <a:latin typeface="Titillium Web" panose="00000500000000000000" pitchFamily="2" charset="0"/>
              </a:endParaRPr>
            </a:p>
          </p:txBody>
        </p:sp>
        <p:sp>
          <p:nvSpPr>
            <p:cNvPr id="63" name="Ellipse 24">
              <a:extLst>
                <a:ext uri="{FF2B5EF4-FFF2-40B4-BE49-F238E27FC236}">
                  <a16:creationId xmlns:a16="http://schemas.microsoft.com/office/drawing/2014/main" id="{44DA55FF-2CBD-46C0-A225-E66C99108CD2}"/>
                </a:ext>
              </a:extLst>
            </p:cNvPr>
            <p:cNvSpPr>
              <a:spLocks noChangeAspect="1"/>
            </p:cNvSpPr>
            <p:nvPr>
              <p:custDataLst>
                <p:tags r:id="rId10"/>
              </p:custDataLst>
            </p:nvPr>
          </p:nvSpPr>
          <p:spPr>
            <a:xfrm>
              <a:off x="8392886" y="5869642"/>
              <a:ext cx="298762" cy="298762"/>
            </a:xfrm>
            <a:prstGeom prst="ellipse">
              <a:avLst/>
            </a:prstGeom>
            <a:solidFill>
              <a:schemeClr val="bg1"/>
            </a:solidFill>
            <a:ln w="5715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t-IT" sz="2100">
                <a:solidFill>
                  <a:srgbClr val="FFFFFF"/>
                </a:solidFill>
                <a:latin typeface="Titillium Web" panose="00000500000000000000" pitchFamily="2" charset="0"/>
              </a:endParaRPr>
            </a:p>
          </p:txBody>
        </p:sp>
        <p:sp>
          <p:nvSpPr>
            <p:cNvPr id="64" name="Ellipse 26">
              <a:extLst>
                <a:ext uri="{FF2B5EF4-FFF2-40B4-BE49-F238E27FC236}">
                  <a16:creationId xmlns:a16="http://schemas.microsoft.com/office/drawing/2014/main" id="{9D8753B6-27C6-4886-9624-E2B748D4147A}"/>
                </a:ext>
              </a:extLst>
            </p:cNvPr>
            <p:cNvSpPr>
              <a:spLocks noChangeAspect="1"/>
            </p:cNvSpPr>
            <p:nvPr>
              <p:custDataLst>
                <p:tags r:id="rId11"/>
              </p:custDataLst>
            </p:nvPr>
          </p:nvSpPr>
          <p:spPr>
            <a:xfrm>
              <a:off x="8392886" y="4466193"/>
              <a:ext cx="298762" cy="298762"/>
            </a:xfrm>
            <a:prstGeom prst="ellipse">
              <a:avLst/>
            </a:prstGeom>
            <a:solidFill>
              <a:schemeClr val="lt1"/>
            </a:solidFill>
            <a:ln w="5715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t-IT" sz="2100">
                <a:solidFill>
                  <a:srgbClr val="FFFFFF"/>
                </a:solidFill>
                <a:latin typeface="Titillium Web" panose="00000500000000000000" pitchFamily="2" charset="0"/>
              </a:endParaRPr>
            </a:p>
          </p:txBody>
        </p:sp>
        <p:cxnSp>
          <p:nvCxnSpPr>
            <p:cNvPr id="65" name="Connecteur droit 28">
              <a:extLst>
                <a:ext uri="{FF2B5EF4-FFF2-40B4-BE49-F238E27FC236}">
                  <a16:creationId xmlns:a16="http://schemas.microsoft.com/office/drawing/2014/main" id="{0B8B0BB7-75F4-4359-A7D6-6A3F30D08109}"/>
                </a:ext>
              </a:extLst>
            </p:cNvPr>
            <p:cNvCxnSpPr>
              <a:cxnSpLocks/>
              <a:stCxn id="64" idx="1"/>
              <a:endCxn id="55" idx="5"/>
            </p:cNvCxnSpPr>
            <p:nvPr/>
          </p:nvCxnSpPr>
          <p:spPr>
            <a:xfrm flipH="1" flipV="1">
              <a:off x="8081635" y="4162517"/>
              <a:ext cx="355004" cy="347429"/>
            </a:xfrm>
            <a:prstGeom prst="line">
              <a:avLst/>
            </a:prstGeom>
            <a:ln w="762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504620B2-11D9-4BAA-96F3-67F6914B5EA1}"/>
                </a:ext>
              </a:extLst>
            </p:cNvPr>
            <p:cNvSpPr txBox="1"/>
            <p:nvPr/>
          </p:nvSpPr>
          <p:spPr>
            <a:xfrm>
              <a:off x="8560214" y="4641378"/>
              <a:ext cx="1367552" cy="687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>
                  <a:latin typeface="Titillium Web" panose="00000500000000000000" pitchFamily="2" charset="0"/>
                </a:rPr>
                <a:t>Nuovo Sistema del Valore Pubblico</a:t>
              </a:r>
            </a:p>
          </p:txBody>
        </p:sp>
        <p:sp>
          <p:nvSpPr>
            <p:cNvPr id="56" name="Ellipse 20">
              <a:extLst>
                <a:ext uri="{FF2B5EF4-FFF2-40B4-BE49-F238E27FC236}">
                  <a16:creationId xmlns:a16="http://schemas.microsoft.com/office/drawing/2014/main" id="{FD7844DC-E7C2-42CA-9B24-64F95222E254}"/>
                </a:ext>
              </a:extLst>
            </p:cNvPr>
            <p:cNvSpPr>
              <a:spLocks noChangeAspect="1"/>
            </p:cNvSpPr>
            <p:nvPr>
              <p:custDataLst>
                <p:tags r:id="rId12"/>
              </p:custDataLst>
            </p:nvPr>
          </p:nvSpPr>
          <p:spPr>
            <a:xfrm>
              <a:off x="9796336" y="4466193"/>
              <a:ext cx="298762" cy="298762"/>
            </a:xfrm>
            <a:prstGeom prst="ellipse">
              <a:avLst/>
            </a:prstGeom>
            <a:solidFill>
              <a:schemeClr val="lt1"/>
            </a:solidFill>
            <a:ln w="5715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t-IT" sz="2100">
                <a:solidFill>
                  <a:srgbClr val="FFFFFF"/>
                </a:solidFill>
                <a:latin typeface="Titillium Web" panose="00000500000000000000" pitchFamily="2" charset="0"/>
              </a:endParaRPr>
            </a:p>
          </p:txBody>
        </p:sp>
        <p:cxnSp>
          <p:nvCxnSpPr>
            <p:cNvPr id="66" name="Connecteur droit 30">
              <a:extLst>
                <a:ext uri="{FF2B5EF4-FFF2-40B4-BE49-F238E27FC236}">
                  <a16:creationId xmlns:a16="http://schemas.microsoft.com/office/drawing/2014/main" id="{D13727CF-3469-4463-BBE3-8AA0B0EEBB94}"/>
                </a:ext>
              </a:extLst>
            </p:cNvPr>
            <p:cNvCxnSpPr>
              <a:cxnSpLocks/>
              <a:stCxn id="50" idx="7"/>
              <a:endCxn id="63" idx="3"/>
            </p:cNvCxnSpPr>
            <p:nvPr/>
          </p:nvCxnSpPr>
          <p:spPr>
            <a:xfrm flipV="1">
              <a:off x="8090377" y="6124651"/>
              <a:ext cx="346262" cy="347617"/>
            </a:xfrm>
            <a:prstGeom prst="line">
              <a:avLst/>
            </a:prstGeom>
            <a:ln w="762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131AB38A-1DC1-4026-9F0C-778F461BF1FA}"/>
                </a:ext>
              </a:extLst>
            </p:cNvPr>
            <p:cNvGrpSpPr/>
            <p:nvPr/>
          </p:nvGrpSpPr>
          <p:grpSpPr>
            <a:xfrm>
              <a:off x="7121982" y="6306118"/>
              <a:ext cx="4039289" cy="1134545"/>
              <a:chOff x="6812444" y="6739384"/>
              <a:chExt cx="4039289" cy="1134545"/>
            </a:xfrm>
          </p:grpSpPr>
          <p:sp>
            <p:nvSpPr>
              <p:cNvPr id="50" name="Ellipse 11">
                <a:extLst>
                  <a:ext uri="{FF2B5EF4-FFF2-40B4-BE49-F238E27FC236}">
                    <a16:creationId xmlns:a16="http://schemas.microsoft.com/office/drawing/2014/main" id="{C959CB23-C56A-4C6F-8D63-CCD637084DD6}"/>
                  </a:ext>
                </a:extLst>
              </p:cNvPr>
              <p:cNvSpPr>
                <a:spLocks noChangeAspect="1"/>
              </p:cNvSpPr>
              <p:nvPr>
                <p:custDataLst>
                  <p:tags r:id="rId16"/>
                </p:custDataLst>
              </p:nvPr>
            </p:nvSpPr>
            <p:spPr>
              <a:xfrm>
                <a:off x="6812444" y="6739384"/>
                <a:ext cx="1134545" cy="1134545"/>
              </a:xfrm>
              <a:prstGeom prst="ellipse">
                <a:avLst/>
              </a:prstGeom>
              <a:solidFill>
                <a:schemeClr val="bg1"/>
              </a:solidFill>
              <a:ln w="12700" cap="flat" cmpd="sng" algn="ctr">
                <a:solidFill>
                  <a:srgbClr val="3170DA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it-IT" sz="2100">
                  <a:solidFill>
                    <a:srgbClr val="FFFFFF"/>
                  </a:solidFill>
                  <a:latin typeface="Titillium Web" panose="00000500000000000000" pitchFamily="2" charset="0"/>
                </a:endParaRPr>
              </a:p>
            </p:txBody>
          </p:sp>
          <p:pic>
            <p:nvPicPr>
              <p:cNvPr id="85" name="Picture 84">
                <a:extLst>
                  <a:ext uri="{FF2B5EF4-FFF2-40B4-BE49-F238E27FC236}">
                    <a16:creationId xmlns:a16="http://schemas.microsoft.com/office/drawing/2014/main" id="{7C806136-5B50-419D-9AEB-57A2A8EA2E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0047724" y="6913473"/>
                <a:ext cx="804009" cy="804008"/>
              </a:xfrm>
              <a:prstGeom prst="rect">
                <a:avLst/>
              </a:prstGeom>
            </p:spPr>
          </p:pic>
        </p:grpSp>
        <p:cxnSp>
          <p:nvCxnSpPr>
            <p:cNvPr id="67" name="Connecteur droit 32">
              <a:extLst>
                <a:ext uri="{FF2B5EF4-FFF2-40B4-BE49-F238E27FC236}">
                  <a16:creationId xmlns:a16="http://schemas.microsoft.com/office/drawing/2014/main" id="{8F412238-E18C-495C-B880-649EB3C072F9}"/>
                </a:ext>
              </a:extLst>
            </p:cNvPr>
            <p:cNvCxnSpPr>
              <a:cxnSpLocks/>
              <a:stCxn id="51" idx="3"/>
              <a:endCxn id="56" idx="7"/>
            </p:cNvCxnSpPr>
            <p:nvPr/>
          </p:nvCxnSpPr>
          <p:spPr>
            <a:xfrm flipH="1">
              <a:off x="10051345" y="4138368"/>
              <a:ext cx="354805" cy="371578"/>
            </a:xfrm>
            <a:prstGeom prst="line">
              <a:avLst/>
            </a:prstGeom>
            <a:ln w="762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F75C1629-AB63-4222-A4CB-FAF736AE4B48}"/>
                </a:ext>
              </a:extLst>
            </p:cNvPr>
            <p:cNvGrpSpPr/>
            <p:nvPr/>
          </p:nvGrpSpPr>
          <p:grpSpPr>
            <a:xfrm>
              <a:off x="10240000" y="3169973"/>
              <a:ext cx="1134545" cy="1134545"/>
              <a:chOff x="9919711" y="3555983"/>
              <a:chExt cx="1134545" cy="1134545"/>
            </a:xfrm>
          </p:grpSpPr>
          <p:sp>
            <p:nvSpPr>
              <p:cNvPr id="51" name="Ellipse 13">
                <a:extLst>
                  <a:ext uri="{FF2B5EF4-FFF2-40B4-BE49-F238E27FC236}">
                    <a16:creationId xmlns:a16="http://schemas.microsoft.com/office/drawing/2014/main" id="{E33DCA2F-0337-4022-B7F6-84CA8A87A8D3}"/>
                  </a:ext>
                </a:extLst>
              </p:cNvPr>
              <p:cNvSpPr>
                <a:spLocks noChangeAspect="1"/>
              </p:cNvSpPr>
              <p:nvPr>
                <p:custDataLst>
                  <p:tags r:id="rId15"/>
                </p:custDataLst>
              </p:nvPr>
            </p:nvSpPr>
            <p:spPr>
              <a:xfrm>
                <a:off x="9919711" y="3555983"/>
                <a:ext cx="1134545" cy="1134545"/>
              </a:xfrm>
              <a:prstGeom prst="ellipse">
                <a:avLst/>
              </a:prstGeom>
              <a:solidFill>
                <a:srgbClr val="DBE4F4"/>
              </a:solidFill>
              <a:ln w="12700" cap="flat" cmpd="sng" algn="ctr">
                <a:solidFill>
                  <a:srgbClr val="3170DA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it-IT" sz="2100">
                  <a:solidFill>
                    <a:srgbClr val="FFFFFF"/>
                  </a:solidFill>
                  <a:latin typeface="Titillium Web" panose="00000500000000000000" pitchFamily="2" charset="0"/>
                </a:endParaRPr>
              </a:p>
            </p:txBody>
          </p:sp>
          <p:pic>
            <p:nvPicPr>
              <p:cNvPr id="84" name="Picture 83">
                <a:extLst>
                  <a:ext uri="{FF2B5EF4-FFF2-40B4-BE49-F238E27FC236}">
                    <a16:creationId xmlns:a16="http://schemas.microsoft.com/office/drawing/2014/main" id="{23199EB8-9010-46F6-B8C2-F571F04115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0168055" y="3722134"/>
                <a:ext cx="804009" cy="804008"/>
              </a:xfrm>
              <a:prstGeom prst="rect">
                <a:avLst/>
              </a:prstGeom>
            </p:spPr>
          </p:pic>
        </p:grpSp>
        <p:cxnSp>
          <p:nvCxnSpPr>
            <p:cNvPr id="68" name="Connecteur droit 34">
              <a:extLst>
                <a:ext uri="{FF2B5EF4-FFF2-40B4-BE49-F238E27FC236}">
                  <a16:creationId xmlns:a16="http://schemas.microsoft.com/office/drawing/2014/main" id="{7DD29F73-94C1-4E27-BD2E-8BF212C256E2}"/>
                </a:ext>
              </a:extLst>
            </p:cNvPr>
            <p:cNvCxnSpPr>
              <a:cxnSpLocks/>
              <a:stCxn id="52" idx="1"/>
              <a:endCxn id="57" idx="5"/>
            </p:cNvCxnSpPr>
            <p:nvPr/>
          </p:nvCxnSpPr>
          <p:spPr>
            <a:xfrm flipH="1" flipV="1">
              <a:off x="10051345" y="6124651"/>
              <a:ext cx="343007" cy="350377"/>
            </a:xfrm>
            <a:prstGeom prst="line">
              <a:avLst/>
            </a:prstGeom>
            <a:ln w="762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812748F8-B870-4FCF-A4EE-AB572EE3FF20}"/>
                </a:ext>
              </a:extLst>
            </p:cNvPr>
            <p:cNvGrpSpPr/>
            <p:nvPr/>
          </p:nvGrpSpPr>
          <p:grpSpPr>
            <a:xfrm>
              <a:off x="7113240" y="3194122"/>
              <a:ext cx="1134545" cy="1134545"/>
              <a:chOff x="7018777" y="3605054"/>
              <a:chExt cx="1134545" cy="1134545"/>
            </a:xfrm>
          </p:grpSpPr>
          <p:sp>
            <p:nvSpPr>
              <p:cNvPr id="55" name="Ellipse 17">
                <a:extLst>
                  <a:ext uri="{FF2B5EF4-FFF2-40B4-BE49-F238E27FC236}">
                    <a16:creationId xmlns:a16="http://schemas.microsoft.com/office/drawing/2014/main" id="{501E69A4-F3DB-4161-8796-215241140035}"/>
                  </a:ext>
                </a:extLst>
              </p:cNvPr>
              <p:cNvSpPr>
                <a:spLocks noChangeAspec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7018777" y="3605054"/>
                <a:ext cx="1134545" cy="1134545"/>
              </a:xfrm>
              <a:prstGeom prst="ellipse">
                <a:avLst/>
              </a:prstGeom>
              <a:solidFill>
                <a:srgbClr val="DBE4F4"/>
              </a:solidFill>
              <a:ln w="12700" cap="flat" cmpd="sng" algn="ctr">
                <a:solidFill>
                  <a:srgbClr val="3170DA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it-IT" sz="2100">
                  <a:solidFill>
                    <a:srgbClr val="FFFFFF"/>
                  </a:solidFill>
                  <a:latin typeface="Titillium Web" panose="00000500000000000000" pitchFamily="2" charset="0"/>
                </a:endParaRPr>
              </a:p>
            </p:txBody>
          </p:sp>
          <p:pic>
            <p:nvPicPr>
              <p:cNvPr id="89" name="Picture 4" descr="WHAT THE SUSTAINABLE DEVELOPMENT GOALS MEAN TO US – Safaricom">
                <a:extLst>
                  <a:ext uri="{FF2B5EF4-FFF2-40B4-BE49-F238E27FC236}">
                    <a16:creationId xmlns:a16="http://schemas.microsoft.com/office/drawing/2014/main" id="{C91BB558-0DBE-4605-B447-B469C024613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84153" y="3634228"/>
                <a:ext cx="1008000" cy="109251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52" name="Ellipse 15">
              <a:extLst>
                <a:ext uri="{FF2B5EF4-FFF2-40B4-BE49-F238E27FC236}">
                  <a16:creationId xmlns:a16="http://schemas.microsoft.com/office/drawing/2014/main" id="{39CAFD7E-21ED-4771-A019-601DBA180A6C}"/>
                </a:ext>
              </a:extLst>
            </p:cNvPr>
            <p:cNvSpPr>
              <a:spLocks noChangeAspect="1"/>
            </p:cNvSpPr>
            <p:nvPr>
              <p:custDataLst>
                <p:tags r:id="rId13"/>
              </p:custDataLst>
            </p:nvPr>
          </p:nvSpPr>
          <p:spPr>
            <a:xfrm>
              <a:off x="10228202" y="6308878"/>
              <a:ext cx="1134545" cy="1134545"/>
            </a:xfrm>
            <a:prstGeom prst="ellipse">
              <a:avLst/>
            </a:prstGeom>
            <a:solidFill>
              <a:schemeClr val="bg1"/>
            </a:solidFill>
            <a:ln w="12700" cap="flat" cmpd="sng" algn="ctr">
              <a:solidFill>
                <a:srgbClr val="3170DA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t-IT" sz="2100">
                <a:solidFill>
                  <a:srgbClr val="FFFFFF"/>
                </a:solidFill>
                <a:latin typeface="Titillium Web" panose="00000500000000000000" pitchFamily="2" charset="0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8EF8FF8-4C42-D8D5-60AB-3C7A13B33C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7298120" y="6438462"/>
              <a:ext cx="804009" cy="804008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707ABEB-AB3D-3947-E3BB-A4798A130E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10407397" y="6464283"/>
              <a:ext cx="804009" cy="804008"/>
            </a:xfrm>
            <a:prstGeom prst="rect">
              <a:avLst/>
            </a:prstGeom>
          </p:spPr>
        </p:pic>
      </p:grpSp>
      <p:sp>
        <p:nvSpPr>
          <p:cNvPr id="2" name="Titolo 11">
            <a:extLst>
              <a:ext uri="{FF2B5EF4-FFF2-40B4-BE49-F238E27FC236}">
                <a16:creationId xmlns:a16="http://schemas.microsoft.com/office/drawing/2014/main" id="{88AF3681-B4B7-DA67-6C7D-85506E626696}"/>
              </a:ext>
            </a:extLst>
          </p:cNvPr>
          <p:cNvSpPr txBox="1">
            <a:spLocks/>
          </p:cNvSpPr>
          <p:nvPr/>
        </p:nvSpPr>
        <p:spPr>
          <a:xfrm>
            <a:off x="466725" y="105453"/>
            <a:ext cx="17354550" cy="714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200" b="1" i="0" kern="1200">
                <a:solidFill>
                  <a:schemeClr val="bg1"/>
                </a:solidFill>
                <a:latin typeface="Titillium Web" pitchFamily="2" charset="77"/>
                <a:ea typeface="+mj-ea"/>
                <a:cs typeface="+mj-cs"/>
              </a:defRPr>
            </a:lvl1pPr>
          </a:lstStyle>
          <a:p>
            <a:r>
              <a:rPr lang="it-IT" sz="5400">
                <a:solidFill>
                  <a:srgbClr val="3170DA"/>
                </a:solidFill>
                <a:latin typeface="Titillium Web" panose="00000500000000000000" pitchFamily="2" charset="0"/>
              </a:rPr>
              <a:t>1.2 Perimetro di lavoro</a:t>
            </a:r>
          </a:p>
        </p:txBody>
      </p:sp>
    </p:spTree>
    <p:extLst>
      <p:ext uri="{BB962C8B-B14F-4D97-AF65-F5344CB8AC3E}">
        <p14:creationId xmlns:p14="http://schemas.microsoft.com/office/powerpoint/2010/main" val="30781761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53">
            <a:extLst>
              <a:ext uri="{FF2B5EF4-FFF2-40B4-BE49-F238E27FC236}">
                <a16:creationId xmlns:a16="http://schemas.microsoft.com/office/drawing/2014/main" id="{6C6EDEB4-4C96-4C6C-BDEE-B5B4F28FF971}"/>
              </a:ext>
            </a:extLst>
          </p:cNvPr>
          <p:cNvGrpSpPr/>
          <p:nvPr/>
        </p:nvGrpSpPr>
        <p:grpSpPr>
          <a:xfrm>
            <a:off x="0" y="1953193"/>
            <a:ext cx="18288000" cy="8470967"/>
            <a:chOff x="0" y="2389239"/>
            <a:chExt cx="18288000" cy="8024201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62F18A6-AEDE-44C7-8577-3AD833180086}"/>
                </a:ext>
              </a:extLst>
            </p:cNvPr>
            <p:cNvGrpSpPr/>
            <p:nvPr/>
          </p:nvGrpSpPr>
          <p:grpSpPr>
            <a:xfrm>
              <a:off x="0" y="2389239"/>
              <a:ext cx="18288000" cy="8024201"/>
              <a:chOff x="0" y="2389239"/>
              <a:chExt cx="18288000" cy="8024201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6F3080AB-6799-476A-9421-DEC5E5C40368}"/>
                  </a:ext>
                </a:extLst>
              </p:cNvPr>
              <p:cNvSpPr/>
              <p:nvPr/>
            </p:nvSpPr>
            <p:spPr>
              <a:xfrm>
                <a:off x="0" y="2389240"/>
                <a:ext cx="18288000" cy="7897760"/>
              </a:xfrm>
              <a:prstGeom prst="rect">
                <a:avLst/>
              </a:prstGeom>
              <a:solidFill>
                <a:srgbClr val="3170D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t-IT">
                  <a:solidFill>
                    <a:schemeClr val="bg1"/>
                  </a:solidFill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E9FFE685-DB37-40CE-9A01-0EE2C211302F}"/>
                  </a:ext>
                </a:extLst>
              </p:cNvPr>
              <p:cNvSpPr/>
              <p:nvPr/>
            </p:nvSpPr>
            <p:spPr>
              <a:xfrm>
                <a:off x="0" y="2389239"/>
                <a:ext cx="18288000" cy="8024201"/>
              </a:xfrm>
              <a:prstGeom prst="rect">
                <a:avLst/>
              </a:prstGeom>
              <a:blipFill dpi="0" rotWithShape="1">
                <a:blip r:embed="rId3">
                  <a:alphaModFix amt="10000"/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t-IT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E7BA8F61-7B54-46D9-91C6-BEEA49DC732A}"/>
                </a:ext>
              </a:extLst>
            </p:cNvPr>
            <p:cNvSpPr/>
            <p:nvPr/>
          </p:nvSpPr>
          <p:spPr>
            <a:xfrm rot="10800000">
              <a:off x="3299203" y="2389240"/>
              <a:ext cx="11946193" cy="936560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41825E2-BE15-402D-A749-AB2F5D4BA36F}"/>
              </a:ext>
            </a:extLst>
          </p:cNvPr>
          <p:cNvGrpSpPr/>
          <p:nvPr/>
        </p:nvGrpSpPr>
        <p:grpSpPr>
          <a:xfrm>
            <a:off x="283012" y="4100051"/>
            <a:ext cx="17721977" cy="5766619"/>
            <a:chOff x="356759" y="4100051"/>
            <a:chExt cx="17721977" cy="576661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36D34CD-16FA-4804-8608-591E652D1C4F}"/>
                </a:ext>
              </a:extLst>
            </p:cNvPr>
            <p:cNvGrpSpPr/>
            <p:nvPr/>
          </p:nvGrpSpPr>
          <p:grpSpPr>
            <a:xfrm>
              <a:off x="356759" y="4100051"/>
              <a:ext cx="3982074" cy="5766619"/>
              <a:chOff x="163719" y="4100051"/>
              <a:chExt cx="3982074" cy="5766619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70AE8436-4AB1-4133-BDA8-3498DEAA4EF6}"/>
                  </a:ext>
                </a:extLst>
              </p:cNvPr>
              <p:cNvSpPr/>
              <p:nvPr/>
            </p:nvSpPr>
            <p:spPr>
              <a:xfrm>
                <a:off x="163719" y="6681407"/>
                <a:ext cx="3982074" cy="318526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2800">
                    <a:solidFill>
                      <a:schemeClr val="bg1"/>
                    </a:solidFill>
                    <a:latin typeface="Titillium Web" panose="00000500000000000000" pitchFamily="2" charset="0"/>
                  </a:rPr>
                  <a:t>Allineamento al modello Valoriale internazionale e valorizzazione delle best </a:t>
                </a:r>
                <a:r>
                  <a:rPr lang="it-IT" sz="2800" err="1">
                    <a:solidFill>
                      <a:schemeClr val="bg1"/>
                    </a:solidFill>
                    <a:latin typeface="Titillium Web" panose="00000500000000000000" pitchFamily="2" charset="0"/>
                  </a:rPr>
                  <a:t>practice</a:t>
                </a:r>
                <a:r>
                  <a:rPr lang="it-IT" sz="2800">
                    <a:solidFill>
                      <a:schemeClr val="bg1"/>
                    </a:solidFill>
                    <a:latin typeface="Titillium Web" panose="00000500000000000000" pitchFamily="2" charset="0"/>
                  </a:rPr>
                  <a:t> adottate da strutture analoghe individuate attraverso un’analisi di Benchmark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5D72903-E80F-4CFC-A79A-AC2FD8C1092D}"/>
                  </a:ext>
                </a:extLst>
              </p:cNvPr>
              <p:cNvSpPr txBox="1"/>
              <p:nvPr/>
            </p:nvSpPr>
            <p:spPr>
              <a:xfrm>
                <a:off x="1748356" y="4686132"/>
                <a:ext cx="812800" cy="22159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it-IT" sz="138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Titillium Web" panose="00000500000000000000" pitchFamily="2" charset="0"/>
                  </a:rPr>
                  <a:t>1</a:t>
                </a:r>
                <a:endParaRPr lang="it-IT" sz="9600">
                  <a:solidFill>
                    <a:schemeClr val="bg1"/>
                  </a:solidFill>
                  <a:latin typeface="Titillium Web" panose="00000500000000000000" pitchFamily="2" charset="0"/>
                </a:endParaRPr>
              </a:p>
            </p:txBody>
          </p:sp>
          <p:sp>
            <p:nvSpPr>
              <p:cNvPr id="6" name="Isosceles Triangle 5">
                <a:extLst>
                  <a:ext uri="{FF2B5EF4-FFF2-40B4-BE49-F238E27FC236}">
                    <a16:creationId xmlns:a16="http://schemas.microsoft.com/office/drawing/2014/main" id="{E1F854A3-7EC4-469A-9163-AE156357F284}"/>
                  </a:ext>
                </a:extLst>
              </p:cNvPr>
              <p:cNvSpPr/>
              <p:nvPr/>
            </p:nvSpPr>
            <p:spPr>
              <a:xfrm rot="10800000">
                <a:off x="1748357" y="4100051"/>
                <a:ext cx="812799" cy="589934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latin typeface="Titillium Web" panose="00000500000000000000" pitchFamily="2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69D6D28-EF1B-4469-BA47-72FAAB2E2049}"/>
                </a:ext>
              </a:extLst>
            </p:cNvPr>
            <p:cNvGrpSpPr/>
            <p:nvPr/>
          </p:nvGrpSpPr>
          <p:grpSpPr>
            <a:xfrm>
              <a:off x="8197102" y="4100051"/>
              <a:ext cx="3757027" cy="4397239"/>
              <a:chOff x="7377880" y="4100051"/>
              <a:chExt cx="3757027" cy="4397239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629F2F56-BBAA-4ED3-949F-9CEB28846E8B}"/>
                  </a:ext>
                </a:extLst>
              </p:cNvPr>
              <p:cNvSpPr/>
              <p:nvPr/>
            </p:nvSpPr>
            <p:spPr>
              <a:xfrm>
                <a:off x="7377880" y="6681408"/>
                <a:ext cx="3757027" cy="181588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2800">
                    <a:solidFill>
                      <a:schemeClr val="bg1"/>
                    </a:solidFill>
                    <a:latin typeface="Titillium Web" panose="00000500000000000000" pitchFamily="2" charset="0"/>
                  </a:rPr>
                  <a:t>Contributo al Valore Pubblico differente in base alle caratteristiche della Struttura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689539D-B0D9-4404-8D7A-9F4BB1B69924}"/>
                  </a:ext>
                </a:extLst>
              </p:cNvPr>
              <p:cNvSpPr txBox="1"/>
              <p:nvPr/>
            </p:nvSpPr>
            <p:spPr>
              <a:xfrm>
                <a:off x="8849993" y="4686132"/>
                <a:ext cx="812800" cy="22159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t-IT" sz="13800" b="1">
                    <a:solidFill>
                      <a:schemeClr val="bg1"/>
                    </a:solidFill>
                    <a:latin typeface="Titillium Web" panose="00000500000000000000" pitchFamily="2" charset="0"/>
                  </a:rPr>
                  <a:t>3</a:t>
                </a:r>
                <a:endParaRPr lang="it-IT" sz="9600">
                  <a:solidFill>
                    <a:schemeClr val="bg1"/>
                  </a:solidFill>
                  <a:latin typeface="Titillium Web" panose="00000500000000000000" pitchFamily="2" charset="0"/>
                </a:endParaRPr>
              </a:p>
            </p:txBody>
          </p:sp>
          <p:sp>
            <p:nvSpPr>
              <p:cNvPr id="50" name="Isosceles Triangle 49">
                <a:extLst>
                  <a:ext uri="{FF2B5EF4-FFF2-40B4-BE49-F238E27FC236}">
                    <a16:creationId xmlns:a16="http://schemas.microsoft.com/office/drawing/2014/main" id="{A8CA6DFB-DAA6-4C31-ADF8-1EEDB7063E71}"/>
                  </a:ext>
                </a:extLst>
              </p:cNvPr>
              <p:cNvSpPr/>
              <p:nvPr/>
            </p:nvSpPr>
            <p:spPr>
              <a:xfrm rot="10800000">
                <a:off x="8849994" y="4100051"/>
                <a:ext cx="812799" cy="589934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49C022E-71E5-4C62-A498-F5038F18143C}"/>
                </a:ext>
              </a:extLst>
            </p:cNvPr>
            <p:cNvGrpSpPr/>
            <p:nvPr/>
          </p:nvGrpSpPr>
          <p:grpSpPr>
            <a:xfrm>
              <a:off x="12125748" y="4100051"/>
              <a:ext cx="3097161" cy="5259014"/>
              <a:chOff x="11076902" y="4100051"/>
              <a:chExt cx="3097161" cy="5259014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D0E52D8A-6023-4FB0-87FE-ADC10E57E912}"/>
                  </a:ext>
                </a:extLst>
              </p:cNvPr>
              <p:cNvSpPr txBox="1"/>
              <p:nvPr/>
            </p:nvSpPr>
            <p:spPr>
              <a:xfrm>
                <a:off x="11076902" y="6681409"/>
                <a:ext cx="3097161" cy="2677656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it-IT" sz="2800">
                    <a:solidFill>
                      <a:schemeClr val="bg1"/>
                    </a:solidFill>
                    <a:latin typeface="Titillium Web" panose="00000500000000000000" pitchFamily="2" charset="0"/>
                  </a:rPr>
                  <a:t>Valorizzazione della Complessità della struttura e della Complessità del Contesto socio-economico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4F96950-F745-48CA-9764-82490E06E54D}"/>
                  </a:ext>
                </a:extLst>
              </p:cNvPr>
              <p:cNvSpPr txBox="1"/>
              <p:nvPr/>
            </p:nvSpPr>
            <p:spPr>
              <a:xfrm>
                <a:off x="12219082" y="4686132"/>
                <a:ext cx="812800" cy="22159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t-IT" sz="13800" b="1">
                    <a:solidFill>
                      <a:schemeClr val="bg1"/>
                    </a:solidFill>
                    <a:latin typeface="Titillium Web" panose="00000500000000000000" pitchFamily="2" charset="0"/>
                  </a:rPr>
                  <a:t>4</a:t>
                </a:r>
                <a:endParaRPr lang="it-IT" sz="9600">
                  <a:solidFill>
                    <a:schemeClr val="bg1"/>
                  </a:solidFill>
                  <a:latin typeface="Titillium Web" panose="00000500000000000000" pitchFamily="2" charset="0"/>
                </a:endParaRPr>
              </a:p>
            </p:txBody>
          </p:sp>
          <p:sp>
            <p:nvSpPr>
              <p:cNvPr id="51" name="Isosceles Triangle 50">
                <a:extLst>
                  <a:ext uri="{FF2B5EF4-FFF2-40B4-BE49-F238E27FC236}">
                    <a16:creationId xmlns:a16="http://schemas.microsoft.com/office/drawing/2014/main" id="{F0839829-4E4B-44EE-8078-481DF9C054A6}"/>
                  </a:ext>
                </a:extLst>
              </p:cNvPr>
              <p:cNvSpPr/>
              <p:nvPr/>
            </p:nvSpPr>
            <p:spPr>
              <a:xfrm rot="10800000">
                <a:off x="12219083" y="4100051"/>
                <a:ext cx="812799" cy="589934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2078DAF-29C2-4FD2-8872-1EA9815490DC}"/>
                </a:ext>
              </a:extLst>
            </p:cNvPr>
            <p:cNvGrpSpPr/>
            <p:nvPr/>
          </p:nvGrpSpPr>
          <p:grpSpPr>
            <a:xfrm>
              <a:off x="15394528" y="4100051"/>
              <a:ext cx="2684208" cy="4397239"/>
              <a:chOff x="14947488" y="4100051"/>
              <a:chExt cx="2684208" cy="4397239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5E62F68-D60F-4A93-8322-C2D4FF173E4C}"/>
                  </a:ext>
                </a:extLst>
              </p:cNvPr>
              <p:cNvSpPr txBox="1"/>
              <p:nvPr/>
            </p:nvSpPr>
            <p:spPr>
              <a:xfrm>
                <a:off x="14947488" y="6681408"/>
                <a:ext cx="2684208" cy="1815882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it-IT" sz="2800">
                    <a:solidFill>
                      <a:schemeClr val="bg1"/>
                    </a:solidFill>
                    <a:latin typeface="Titillium Web" panose="00000500000000000000" pitchFamily="2" charset="0"/>
                  </a:rPr>
                  <a:t>Applicabilità dei KPI valutata per singola Struttura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79E3989C-72BA-4013-A657-830A826925A5}"/>
                  </a:ext>
                </a:extLst>
              </p:cNvPr>
              <p:cNvSpPr txBox="1"/>
              <p:nvPr/>
            </p:nvSpPr>
            <p:spPr>
              <a:xfrm>
                <a:off x="15883192" y="4686132"/>
                <a:ext cx="812800" cy="22159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t-IT" sz="13800" b="1">
                    <a:solidFill>
                      <a:schemeClr val="bg1"/>
                    </a:solidFill>
                    <a:latin typeface="Titillium Web" panose="00000500000000000000" pitchFamily="2" charset="0"/>
                  </a:rPr>
                  <a:t>5</a:t>
                </a:r>
                <a:endParaRPr lang="it-IT" sz="9600">
                  <a:solidFill>
                    <a:schemeClr val="bg1"/>
                  </a:solidFill>
                  <a:latin typeface="Titillium Web" panose="00000500000000000000" pitchFamily="2" charset="0"/>
                </a:endParaRPr>
              </a:p>
            </p:txBody>
          </p:sp>
          <p:sp>
            <p:nvSpPr>
              <p:cNvPr id="52" name="Isosceles Triangle 51">
                <a:extLst>
                  <a:ext uri="{FF2B5EF4-FFF2-40B4-BE49-F238E27FC236}">
                    <a16:creationId xmlns:a16="http://schemas.microsoft.com/office/drawing/2014/main" id="{954A6501-216A-4B89-A6E0-736E217C0C1A}"/>
                  </a:ext>
                </a:extLst>
              </p:cNvPr>
              <p:cNvSpPr/>
              <p:nvPr/>
            </p:nvSpPr>
            <p:spPr>
              <a:xfrm rot="10800000">
                <a:off x="15883193" y="4100051"/>
                <a:ext cx="812799" cy="589934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latin typeface="Titillium Web" panose="00000500000000000000" pitchFamily="2" charset="0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8D50F02-1B0B-4925-8A0B-80A2C4DDE2DC}"/>
                </a:ext>
              </a:extLst>
            </p:cNvPr>
            <p:cNvGrpSpPr/>
            <p:nvPr/>
          </p:nvGrpSpPr>
          <p:grpSpPr>
            <a:xfrm>
              <a:off x="4510452" y="4100051"/>
              <a:ext cx="3515031" cy="4002591"/>
              <a:chOff x="3714639" y="4100051"/>
              <a:chExt cx="3515031" cy="4002591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EF7608E-D360-4064-B61F-BC502A5E2D40}"/>
                  </a:ext>
                </a:extLst>
              </p:cNvPr>
              <p:cNvSpPr txBox="1"/>
              <p:nvPr/>
            </p:nvSpPr>
            <p:spPr>
              <a:xfrm>
                <a:off x="5065754" y="4686132"/>
                <a:ext cx="812800" cy="22159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t-IT" sz="13800" b="1">
                    <a:solidFill>
                      <a:schemeClr val="bg1"/>
                    </a:solidFill>
                    <a:latin typeface="Titillium Web" panose="00000500000000000000" pitchFamily="2" charset="0"/>
                  </a:rPr>
                  <a:t>2</a:t>
                </a:r>
                <a:endParaRPr lang="it-IT" sz="9600">
                  <a:solidFill>
                    <a:schemeClr val="bg1"/>
                  </a:solidFill>
                  <a:latin typeface="Titillium Web" panose="00000500000000000000" pitchFamily="2" charset="0"/>
                </a:endParaRPr>
              </a:p>
            </p:txBody>
          </p:sp>
          <p:sp>
            <p:nvSpPr>
              <p:cNvPr id="49" name="Isosceles Triangle 48">
                <a:extLst>
                  <a:ext uri="{FF2B5EF4-FFF2-40B4-BE49-F238E27FC236}">
                    <a16:creationId xmlns:a16="http://schemas.microsoft.com/office/drawing/2014/main" id="{F9D80613-B396-4A1D-949D-34A43BCD5AD0}"/>
                  </a:ext>
                </a:extLst>
              </p:cNvPr>
              <p:cNvSpPr/>
              <p:nvPr/>
            </p:nvSpPr>
            <p:spPr>
              <a:xfrm rot="10800000">
                <a:off x="5065755" y="4100051"/>
                <a:ext cx="812799" cy="589934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latin typeface="Titillium Web" panose="00000500000000000000" pitchFamily="2" charset="0"/>
                </a:endParaRP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D0AE3B8D-E847-4834-B233-B2C52D0F0822}"/>
                  </a:ext>
                </a:extLst>
              </p:cNvPr>
              <p:cNvSpPr/>
              <p:nvPr/>
            </p:nvSpPr>
            <p:spPr>
              <a:xfrm>
                <a:off x="3714639" y="6681408"/>
                <a:ext cx="3515031" cy="142123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2800">
                    <a:solidFill>
                      <a:schemeClr val="bg1"/>
                    </a:solidFill>
                    <a:latin typeface="Titillium Web" panose="00000500000000000000" pitchFamily="2" charset="0"/>
                  </a:rPr>
                  <a:t>Stesso sistema valoriale per ogni Struttura</a:t>
                </a:r>
              </a:p>
            </p:txBody>
          </p:sp>
        </p:grpSp>
      </p:grpSp>
      <p:sp>
        <p:nvSpPr>
          <p:cNvPr id="16" name="Titolo 11">
            <a:extLst>
              <a:ext uri="{FF2B5EF4-FFF2-40B4-BE49-F238E27FC236}">
                <a16:creationId xmlns:a16="http://schemas.microsoft.com/office/drawing/2014/main" id="{8EC9BC80-8E2D-651B-B48D-ED8C25E07BA3}"/>
              </a:ext>
            </a:extLst>
          </p:cNvPr>
          <p:cNvSpPr txBox="1">
            <a:spLocks/>
          </p:cNvSpPr>
          <p:nvPr/>
        </p:nvSpPr>
        <p:spPr>
          <a:xfrm>
            <a:off x="471235" y="171555"/>
            <a:ext cx="14961002" cy="17390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200" b="1" i="0" kern="1200">
                <a:solidFill>
                  <a:schemeClr val="bg1"/>
                </a:solidFill>
                <a:latin typeface="Titillium Web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it-IT" sz="5400">
                <a:solidFill>
                  <a:srgbClr val="2F6DD5"/>
                </a:solidFill>
              </a:rPr>
              <a:t>1.3 Caratteristiche del Nuovo Sistema del Valore Pubblico  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77C49E0-815E-482B-8724-34C46A04F2BF}"/>
              </a:ext>
            </a:extLst>
          </p:cNvPr>
          <p:cNvGrpSpPr/>
          <p:nvPr/>
        </p:nvGrpSpPr>
        <p:grpSpPr>
          <a:xfrm>
            <a:off x="15517739" y="384593"/>
            <a:ext cx="1186591" cy="1186591"/>
            <a:chOff x="11643408" y="337142"/>
            <a:chExt cx="1186591" cy="1186591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2AA953F0-6D66-4293-AE89-7AFA18237F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707671" y="421274"/>
              <a:ext cx="1058066" cy="1008000"/>
            </a:xfrm>
            <a:prstGeom prst="rect">
              <a:avLst/>
            </a:prstGeom>
          </p:spPr>
        </p:pic>
        <p:sp>
          <p:nvSpPr>
            <p:cNvPr id="33" name="Partial Circle 32">
              <a:extLst>
                <a:ext uri="{FF2B5EF4-FFF2-40B4-BE49-F238E27FC236}">
                  <a16:creationId xmlns:a16="http://schemas.microsoft.com/office/drawing/2014/main" id="{A89EDB84-ED87-4561-93D2-1187C70BACEA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11643408" y="337142"/>
              <a:ext cx="1186591" cy="1186591"/>
            </a:xfrm>
            <a:prstGeom prst="pie">
              <a:avLst>
                <a:gd name="adj1" fmla="val 16265334"/>
                <a:gd name="adj2" fmla="val 74669"/>
              </a:avLst>
            </a:prstGeom>
            <a:solidFill>
              <a:schemeClr val="accent4">
                <a:alpha val="20000"/>
              </a:schemeClr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2" name="Segnaposto numero diapositiva 5">
            <a:extLst>
              <a:ext uri="{FF2B5EF4-FFF2-40B4-BE49-F238E27FC236}">
                <a16:creationId xmlns:a16="http://schemas.microsoft.com/office/drawing/2014/main" id="{5D41596C-D646-5802-D973-7CFEEA2891C2}"/>
              </a:ext>
            </a:extLst>
          </p:cNvPr>
          <p:cNvSpPr txBox="1">
            <a:spLocks/>
          </p:cNvSpPr>
          <p:nvPr/>
        </p:nvSpPr>
        <p:spPr>
          <a:xfrm>
            <a:off x="17454191" y="9602629"/>
            <a:ext cx="550797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800" b="1" i="0" kern="1200">
                <a:solidFill>
                  <a:srgbClr val="2F6DD5"/>
                </a:solidFill>
                <a:latin typeface="Titillium Web SemiBol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3B1CE7-D245-DD48-8BD0-A2EC0D09B938}" type="slidenum">
              <a:rPr lang="it-IT">
                <a:solidFill>
                  <a:schemeClr val="bg1"/>
                </a:solidFill>
              </a:rPr>
              <a:pPr/>
              <a:t>6</a:t>
            </a:fld>
            <a:endParaRPr lang="it-IT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37648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>
            <a:extLst>
              <a:ext uri="{FF2B5EF4-FFF2-40B4-BE49-F238E27FC236}">
                <a16:creationId xmlns:a16="http://schemas.microsoft.com/office/drawing/2014/main" id="{B0CFCAFC-C981-4680-A4C2-A86D69A30749}"/>
              </a:ext>
            </a:extLst>
          </p:cNvPr>
          <p:cNvSpPr/>
          <p:nvPr/>
        </p:nvSpPr>
        <p:spPr>
          <a:xfrm>
            <a:off x="-27964" y="4964688"/>
            <a:ext cx="18275378" cy="507831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700">
              <a:latin typeface="Titillium Web" panose="00000500000000000000" pitchFamily="2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8746862F-8967-4811-A4DE-DE15075ADE02}"/>
              </a:ext>
            </a:extLst>
          </p:cNvPr>
          <p:cNvSpPr/>
          <p:nvPr/>
        </p:nvSpPr>
        <p:spPr>
          <a:xfrm>
            <a:off x="-27964" y="3348120"/>
            <a:ext cx="18275378" cy="507831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700">
              <a:latin typeface="Titillium Web" panose="00000500000000000000" pitchFamily="2" charset="0"/>
            </a:endParaRPr>
          </a:p>
        </p:txBody>
      </p:sp>
      <p:sp>
        <p:nvSpPr>
          <p:cNvPr id="94" name="Arrow: Down 93">
            <a:extLst>
              <a:ext uri="{FF2B5EF4-FFF2-40B4-BE49-F238E27FC236}">
                <a16:creationId xmlns:a16="http://schemas.microsoft.com/office/drawing/2014/main" id="{9D91E65B-6130-483F-A831-F417FDB57495}"/>
              </a:ext>
            </a:extLst>
          </p:cNvPr>
          <p:cNvSpPr/>
          <p:nvPr/>
        </p:nvSpPr>
        <p:spPr>
          <a:xfrm rot="10800000">
            <a:off x="6468762" y="3112334"/>
            <a:ext cx="775629" cy="5633550"/>
          </a:xfrm>
          <a:prstGeom prst="downArrow">
            <a:avLst>
              <a:gd name="adj1" fmla="val 50000"/>
              <a:gd name="adj2" fmla="val 52100"/>
            </a:avLst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700"/>
          </a:p>
        </p:txBody>
      </p:sp>
      <p:sp>
        <p:nvSpPr>
          <p:cNvPr id="95" name="Arrow: Down 94">
            <a:extLst>
              <a:ext uri="{FF2B5EF4-FFF2-40B4-BE49-F238E27FC236}">
                <a16:creationId xmlns:a16="http://schemas.microsoft.com/office/drawing/2014/main" id="{32663033-CDCA-4A74-B982-B01134BDB1CB}"/>
              </a:ext>
            </a:extLst>
          </p:cNvPr>
          <p:cNvSpPr/>
          <p:nvPr/>
        </p:nvSpPr>
        <p:spPr>
          <a:xfrm rot="10800000">
            <a:off x="9735215" y="3112334"/>
            <a:ext cx="775629" cy="5633550"/>
          </a:xfrm>
          <a:prstGeom prst="downArrow">
            <a:avLst>
              <a:gd name="adj1" fmla="val 50000"/>
              <a:gd name="adj2" fmla="val 52100"/>
            </a:avLst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700"/>
          </a:p>
        </p:txBody>
      </p:sp>
      <p:sp>
        <p:nvSpPr>
          <p:cNvPr id="96" name="Arrow: Down 95">
            <a:extLst>
              <a:ext uri="{FF2B5EF4-FFF2-40B4-BE49-F238E27FC236}">
                <a16:creationId xmlns:a16="http://schemas.microsoft.com/office/drawing/2014/main" id="{C7E44713-0A2D-48E5-A1DF-2B2599EB7642}"/>
              </a:ext>
            </a:extLst>
          </p:cNvPr>
          <p:cNvSpPr/>
          <p:nvPr/>
        </p:nvSpPr>
        <p:spPr>
          <a:xfrm rot="10800000">
            <a:off x="12996087" y="3112334"/>
            <a:ext cx="775629" cy="5633550"/>
          </a:xfrm>
          <a:prstGeom prst="downArrow">
            <a:avLst>
              <a:gd name="adj1" fmla="val 50000"/>
              <a:gd name="adj2" fmla="val 52100"/>
            </a:avLst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700"/>
          </a:p>
        </p:txBody>
      </p:sp>
      <p:sp>
        <p:nvSpPr>
          <p:cNvPr id="97" name="Arrow: Down 96">
            <a:extLst>
              <a:ext uri="{FF2B5EF4-FFF2-40B4-BE49-F238E27FC236}">
                <a16:creationId xmlns:a16="http://schemas.microsoft.com/office/drawing/2014/main" id="{10E8185E-9EF4-4B78-8994-9314FA053233}"/>
              </a:ext>
            </a:extLst>
          </p:cNvPr>
          <p:cNvSpPr/>
          <p:nvPr/>
        </p:nvSpPr>
        <p:spPr>
          <a:xfrm rot="10800000">
            <a:off x="16288878" y="3112334"/>
            <a:ext cx="775629" cy="5633550"/>
          </a:xfrm>
          <a:prstGeom prst="downArrow">
            <a:avLst>
              <a:gd name="adj1" fmla="val 50000"/>
              <a:gd name="adj2" fmla="val 52100"/>
            </a:avLst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70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8F674A49-366A-4EE4-9427-D0C7AD7287DD}"/>
              </a:ext>
            </a:extLst>
          </p:cNvPr>
          <p:cNvSpPr/>
          <p:nvPr/>
        </p:nvSpPr>
        <p:spPr>
          <a:xfrm rot="10800000">
            <a:off x="3196116" y="3112334"/>
            <a:ext cx="775629" cy="5633550"/>
          </a:xfrm>
          <a:prstGeom prst="downArrow">
            <a:avLst>
              <a:gd name="adj1" fmla="val 50000"/>
              <a:gd name="adj2" fmla="val 52100"/>
            </a:avLst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70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3C1DF1A-EF62-4863-9BFA-E7B25EE1940A}"/>
              </a:ext>
            </a:extLst>
          </p:cNvPr>
          <p:cNvSpPr/>
          <p:nvPr/>
        </p:nvSpPr>
        <p:spPr>
          <a:xfrm>
            <a:off x="-10774" y="6551463"/>
            <a:ext cx="18275378" cy="3544263"/>
          </a:xfrm>
          <a:prstGeom prst="rect">
            <a:avLst/>
          </a:prstGeom>
          <a:solidFill>
            <a:srgbClr val="2F6DD5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700">
              <a:latin typeface="Titillium Web" panose="00000500000000000000" pitchFamily="2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01CAE83-55BE-4324-B2A6-85C90CEB6BC6}"/>
              </a:ext>
            </a:extLst>
          </p:cNvPr>
          <p:cNvSpPr txBox="1"/>
          <p:nvPr/>
        </p:nvSpPr>
        <p:spPr>
          <a:xfrm>
            <a:off x="15445357" y="6574358"/>
            <a:ext cx="2656907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 marL="285750" indent="-285750">
              <a:buFont typeface="+mj-lt"/>
              <a:buAutoNum type="arabicPeriod"/>
              <a:defRPr sz="1400" b="0" i="0">
                <a:solidFill>
                  <a:srgbClr val="002060"/>
                </a:solidFill>
                <a:effectLst/>
                <a:latin typeface="Söhne"/>
              </a:defRPr>
            </a:lvl1pPr>
          </a:lstStyle>
          <a:p>
            <a:r>
              <a:rPr lang="it-IT" sz="1800">
                <a:solidFill>
                  <a:schemeClr val="bg1"/>
                </a:solidFill>
                <a:latin typeface="Titillium Web" panose="00000500000000000000" pitchFamily="2" charset="0"/>
              </a:rPr>
              <a:t>Produttività e benessere delle risorse impiegate</a:t>
            </a:r>
          </a:p>
          <a:p>
            <a:endParaRPr lang="it-IT" sz="1800">
              <a:solidFill>
                <a:schemeClr val="bg1"/>
              </a:solidFill>
              <a:latin typeface="Titillium Web" panose="00000500000000000000" pitchFamily="2" charset="0"/>
            </a:endParaRPr>
          </a:p>
          <a:p>
            <a:r>
              <a:rPr lang="it-IT" sz="1800">
                <a:solidFill>
                  <a:schemeClr val="bg1"/>
                </a:solidFill>
                <a:latin typeface="Titillium Web" panose="00000500000000000000" pitchFamily="2" charset="0"/>
              </a:rPr>
              <a:t>Efficacia delle politiche di gestione delle risorse umane</a:t>
            </a:r>
          </a:p>
          <a:p>
            <a:endParaRPr lang="it-IT" sz="1800">
              <a:solidFill>
                <a:schemeClr val="bg1"/>
              </a:solidFill>
              <a:latin typeface="Titillium Web" panose="00000500000000000000" pitchFamily="2" charset="0"/>
            </a:endParaRPr>
          </a:p>
          <a:p>
            <a:r>
              <a:rPr lang="it-IT" sz="1800">
                <a:solidFill>
                  <a:schemeClr val="bg1"/>
                </a:solidFill>
                <a:latin typeface="Titillium Web" panose="00000500000000000000" pitchFamily="2" charset="0"/>
              </a:rPr>
              <a:t>Razionalizzazione e semplificazione dei processi interni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9E5BF1-BDB7-44F1-982C-810C4EDA9FF4}"/>
              </a:ext>
            </a:extLst>
          </p:cNvPr>
          <p:cNvSpPr/>
          <p:nvPr/>
        </p:nvSpPr>
        <p:spPr>
          <a:xfrm>
            <a:off x="-10774" y="2222447"/>
            <a:ext cx="18275378" cy="826827"/>
          </a:xfrm>
          <a:prstGeom prst="rect">
            <a:avLst/>
          </a:prstGeom>
          <a:solidFill>
            <a:srgbClr val="2F6DD5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700">
              <a:latin typeface="Titillium Web" panose="000005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D1B1C60-E981-4487-B524-C0589FA1B255}"/>
              </a:ext>
            </a:extLst>
          </p:cNvPr>
          <p:cNvSpPr/>
          <p:nvPr/>
        </p:nvSpPr>
        <p:spPr>
          <a:xfrm>
            <a:off x="2359738" y="2122858"/>
            <a:ext cx="2448386" cy="993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700" b="1">
                <a:solidFill>
                  <a:srgbClr val="598ADF"/>
                </a:solidFill>
                <a:latin typeface="Titillium Web" panose="00000500000000000000" pitchFamily="2" charset="0"/>
              </a:rPr>
              <a:t>Valore </a:t>
            </a:r>
          </a:p>
          <a:p>
            <a:pPr algn="ctr"/>
            <a:r>
              <a:rPr lang="it-IT" sz="2700" b="1">
                <a:solidFill>
                  <a:srgbClr val="598ADF"/>
                </a:solidFill>
                <a:latin typeface="Titillium Web" panose="00000500000000000000" pitchFamily="2" charset="0"/>
              </a:rPr>
              <a:t>Sociale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69B8371-D13E-4404-A4D8-B206C1862C72}"/>
              </a:ext>
            </a:extLst>
          </p:cNvPr>
          <p:cNvSpPr/>
          <p:nvPr/>
        </p:nvSpPr>
        <p:spPr>
          <a:xfrm>
            <a:off x="5632385" y="2122856"/>
            <a:ext cx="2448386" cy="993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700" b="1">
                <a:solidFill>
                  <a:srgbClr val="598ADF"/>
                </a:solidFill>
                <a:latin typeface="Titillium Web" panose="00000500000000000000" pitchFamily="2" charset="0"/>
              </a:rPr>
              <a:t>Valore Istituzionale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CF8EF5C-104F-42D2-8FD5-7C1FD00AB8F0}"/>
              </a:ext>
            </a:extLst>
          </p:cNvPr>
          <p:cNvSpPr/>
          <p:nvPr/>
        </p:nvSpPr>
        <p:spPr>
          <a:xfrm>
            <a:off x="8896948" y="2122855"/>
            <a:ext cx="2448386" cy="993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700" b="1">
                <a:solidFill>
                  <a:srgbClr val="598ADF"/>
                </a:solidFill>
                <a:latin typeface="Titillium Web" panose="00000500000000000000" pitchFamily="2" charset="0"/>
              </a:rPr>
              <a:t>Valore </a:t>
            </a:r>
          </a:p>
          <a:p>
            <a:pPr algn="ctr"/>
            <a:r>
              <a:rPr lang="it-IT" sz="2700" b="1">
                <a:solidFill>
                  <a:srgbClr val="598ADF"/>
                </a:solidFill>
                <a:latin typeface="Titillium Web" panose="00000500000000000000" pitchFamily="2" charset="0"/>
              </a:rPr>
              <a:t>Economico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F088918-4590-4398-98AC-F44DD28306A6}"/>
              </a:ext>
            </a:extLst>
          </p:cNvPr>
          <p:cNvSpPr/>
          <p:nvPr/>
        </p:nvSpPr>
        <p:spPr>
          <a:xfrm>
            <a:off x="15452501" y="2119168"/>
            <a:ext cx="2448386" cy="993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700" b="1">
                <a:solidFill>
                  <a:srgbClr val="598ADF"/>
                </a:solidFill>
                <a:latin typeface="Titillium Web" panose="00000500000000000000" pitchFamily="2" charset="0"/>
              </a:rPr>
              <a:t>Valore Organizzativo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75B46FD-6311-4ACF-8397-A01EE4331012}"/>
              </a:ext>
            </a:extLst>
          </p:cNvPr>
          <p:cNvSpPr/>
          <p:nvPr/>
        </p:nvSpPr>
        <p:spPr>
          <a:xfrm>
            <a:off x="12159710" y="2122861"/>
            <a:ext cx="2448386" cy="993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700" b="1">
                <a:solidFill>
                  <a:srgbClr val="598ADF"/>
                </a:solidFill>
                <a:latin typeface="Titillium Web" panose="00000500000000000000" pitchFamily="2" charset="0"/>
              </a:rPr>
              <a:t>Valore </a:t>
            </a:r>
          </a:p>
          <a:p>
            <a:pPr algn="ctr"/>
            <a:r>
              <a:rPr lang="it-IT" sz="2700" b="1">
                <a:solidFill>
                  <a:srgbClr val="598ADF"/>
                </a:solidFill>
                <a:latin typeface="Titillium Web" panose="00000500000000000000" pitchFamily="2" charset="0"/>
              </a:rPr>
              <a:t>Ecosistema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A2E08B5-06A3-48AE-8E36-CDEF351AD6F4}"/>
              </a:ext>
            </a:extLst>
          </p:cNvPr>
          <p:cNvSpPr txBox="1"/>
          <p:nvPr/>
        </p:nvSpPr>
        <p:spPr>
          <a:xfrm>
            <a:off x="2352593" y="6574358"/>
            <a:ext cx="2462675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8625" indent="-428625">
              <a:buFont typeface="+mj-lt"/>
              <a:buAutoNum type="arabicPeriod"/>
            </a:pPr>
            <a:r>
              <a:rPr lang="it-IT">
                <a:solidFill>
                  <a:schemeClr val="bg1"/>
                </a:solidFill>
                <a:latin typeface="Titillium Web" panose="00000500000000000000" pitchFamily="2" charset="0"/>
              </a:rPr>
              <a:t>Impatto ambientale</a:t>
            </a:r>
          </a:p>
          <a:p>
            <a:pPr marL="428625" indent="-428625">
              <a:buFont typeface="+mj-lt"/>
              <a:buAutoNum type="arabicPeriod"/>
            </a:pPr>
            <a:endParaRPr lang="it-IT">
              <a:solidFill>
                <a:schemeClr val="bg1"/>
              </a:solidFill>
              <a:latin typeface="Titillium Web" panose="00000500000000000000" pitchFamily="2" charset="0"/>
            </a:endParaRPr>
          </a:p>
          <a:p>
            <a:pPr marL="428625" indent="-428625">
              <a:buFont typeface="+mj-lt"/>
              <a:buAutoNum type="arabicPeriod"/>
            </a:pPr>
            <a:r>
              <a:rPr lang="it-IT">
                <a:solidFill>
                  <a:schemeClr val="bg1"/>
                </a:solidFill>
                <a:latin typeface="Titillium Web" panose="00000500000000000000" pitchFamily="2" charset="0"/>
              </a:rPr>
              <a:t>Rispetto dei diritti umani e delle normative sociali</a:t>
            </a:r>
          </a:p>
          <a:p>
            <a:pPr marL="428625" indent="-428625">
              <a:buFont typeface="+mj-lt"/>
              <a:buAutoNum type="arabicPeriod"/>
            </a:pPr>
            <a:endParaRPr lang="it-IT">
              <a:solidFill>
                <a:schemeClr val="bg1"/>
              </a:solidFill>
              <a:latin typeface="Titillium Web" panose="00000500000000000000" pitchFamily="2" charset="0"/>
            </a:endParaRPr>
          </a:p>
          <a:p>
            <a:pPr marL="428625" indent="-428625">
              <a:buFont typeface="+mj-lt"/>
              <a:buAutoNum type="arabicPeriod"/>
            </a:pPr>
            <a:r>
              <a:rPr lang="it-IT">
                <a:solidFill>
                  <a:schemeClr val="bg1"/>
                </a:solidFill>
                <a:latin typeface="Titillium Web" panose="00000500000000000000" pitchFamily="2" charset="0"/>
              </a:rPr>
              <a:t>Impatto sulla riduzione delle disuguaglianze sociali e di genere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133B019-7FD3-48E3-B842-67B751EF8DEB}"/>
              </a:ext>
            </a:extLst>
          </p:cNvPr>
          <p:cNvSpPr txBox="1"/>
          <p:nvPr/>
        </p:nvSpPr>
        <p:spPr>
          <a:xfrm>
            <a:off x="4832389" y="6574358"/>
            <a:ext cx="405188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 marL="285750" indent="-285750">
              <a:buFont typeface="Arial" panose="020B0604020202020204" pitchFamily="34" charset="0"/>
              <a:buChar char="•"/>
              <a:defRPr sz="1100" b="0" i="0">
                <a:solidFill>
                  <a:srgbClr val="002060"/>
                </a:solidFill>
                <a:effectLst/>
                <a:latin typeface="Söhne"/>
              </a:defRPr>
            </a:lvl1pPr>
          </a:lstStyle>
          <a:p>
            <a:pPr>
              <a:buFont typeface="+mj-lt"/>
              <a:buAutoNum type="arabicPeriod"/>
            </a:pPr>
            <a:r>
              <a:rPr lang="it-IT" sz="1800">
                <a:solidFill>
                  <a:schemeClr val="bg1"/>
                </a:solidFill>
                <a:latin typeface="Titillium Web" panose="00000500000000000000" pitchFamily="2" charset="0"/>
              </a:rPr>
              <a:t>Massimizzazione degli outcome di Ente e focalizzazione alla customer satisfaction - produttività ed efficacia nell'erogazione dei servizi pubblici</a:t>
            </a:r>
          </a:p>
          <a:p>
            <a:pPr>
              <a:buFont typeface="+mj-lt"/>
              <a:buAutoNum type="arabicPeriod"/>
            </a:pPr>
            <a:endParaRPr lang="it-IT" sz="1800">
              <a:solidFill>
                <a:schemeClr val="bg1"/>
              </a:solidFill>
              <a:latin typeface="Titillium Web" panose="00000500000000000000" pitchFamily="2" charset="0"/>
            </a:endParaRPr>
          </a:p>
          <a:p>
            <a:pPr>
              <a:buFont typeface="+mj-lt"/>
              <a:buAutoNum type="arabicPeriod"/>
            </a:pPr>
            <a:r>
              <a:rPr lang="it-IT" sz="1800">
                <a:solidFill>
                  <a:schemeClr val="bg1"/>
                </a:solidFill>
                <a:latin typeface="Titillium Web" panose="00000500000000000000" pitchFamily="2" charset="0"/>
              </a:rPr>
              <a:t>Digitalizzazione dei servizi pubblici</a:t>
            </a:r>
          </a:p>
          <a:p>
            <a:pPr>
              <a:buFont typeface="+mj-lt"/>
              <a:buAutoNum type="arabicPeriod"/>
            </a:pPr>
            <a:endParaRPr lang="it-IT" sz="1800">
              <a:solidFill>
                <a:schemeClr val="bg1"/>
              </a:solidFill>
              <a:latin typeface="Titillium Web" panose="00000500000000000000" pitchFamily="2" charset="0"/>
            </a:endParaRPr>
          </a:p>
          <a:p>
            <a:pPr>
              <a:buFont typeface="+mj-lt"/>
              <a:buAutoNum type="arabicPeriod"/>
            </a:pPr>
            <a:r>
              <a:rPr lang="it-IT" sz="1800">
                <a:solidFill>
                  <a:schemeClr val="bg1"/>
                </a:solidFill>
                <a:latin typeface="Titillium Web" panose="00000500000000000000" pitchFamily="2" charset="0"/>
              </a:rPr>
              <a:t>Compliance alle norme, rispetto dei principi di trasparenza e di legalità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473FA5B-FD55-4D37-A562-327B45BC2610}"/>
              </a:ext>
            </a:extLst>
          </p:cNvPr>
          <p:cNvSpPr txBox="1"/>
          <p:nvPr/>
        </p:nvSpPr>
        <p:spPr>
          <a:xfrm>
            <a:off x="8891693" y="6574358"/>
            <a:ext cx="281329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 marL="285750" indent="-285750">
              <a:buFont typeface="+mj-lt"/>
              <a:buAutoNum type="arabicPeriod"/>
              <a:defRPr sz="1400" b="0" i="0">
                <a:solidFill>
                  <a:srgbClr val="002060"/>
                </a:solidFill>
                <a:effectLst/>
                <a:latin typeface="Söhne"/>
              </a:defRPr>
            </a:lvl1pPr>
          </a:lstStyle>
          <a:p>
            <a:r>
              <a:rPr lang="it-IT" sz="1800">
                <a:solidFill>
                  <a:schemeClr val="bg1"/>
                </a:solidFill>
                <a:latin typeface="Titillium Web" panose="00000500000000000000" pitchFamily="2" charset="0"/>
              </a:rPr>
              <a:t>Capacità di gestione economica e contabile</a:t>
            </a:r>
          </a:p>
          <a:p>
            <a:endParaRPr lang="it-IT" sz="1800">
              <a:solidFill>
                <a:schemeClr val="bg1"/>
              </a:solidFill>
              <a:latin typeface="Titillium Web" panose="00000500000000000000" pitchFamily="2" charset="0"/>
            </a:endParaRPr>
          </a:p>
          <a:p>
            <a:r>
              <a:rPr lang="it-IT" sz="1800">
                <a:solidFill>
                  <a:schemeClr val="bg1"/>
                </a:solidFill>
                <a:latin typeface="Titillium Web" panose="00000500000000000000" pitchFamily="2" charset="0"/>
              </a:rPr>
              <a:t>Capacità di pianificazione e controllo</a:t>
            </a:r>
          </a:p>
          <a:p>
            <a:endParaRPr lang="it-IT" sz="1800">
              <a:solidFill>
                <a:schemeClr val="bg1"/>
              </a:solidFill>
              <a:latin typeface="Titillium Web" panose="00000500000000000000" pitchFamily="2" charset="0"/>
            </a:endParaRPr>
          </a:p>
          <a:p>
            <a:r>
              <a:rPr lang="it-IT" sz="1800">
                <a:solidFill>
                  <a:schemeClr val="bg1"/>
                </a:solidFill>
                <a:latin typeface="Titillium Web" panose="00000500000000000000" pitchFamily="2" charset="0"/>
              </a:rPr>
              <a:t>Controllo prestazioni, recupero crediti, mitigazione contenzioso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678F936-F774-461B-8A50-E6CCDC649E8F}"/>
              </a:ext>
            </a:extLst>
          </p:cNvPr>
          <p:cNvSpPr txBox="1"/>
          <p:nvPr/>
        </p:nvSpPr>
        <p:spPr>
          <a:xfrm>
            <a:off x="11643002" y="6559607"/>
            <a:ext cx="3794933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 marL="285750" indent="-285750">
              <a:buFont typeface="+mj-lt"/>
              <a:buAutoNum type="arabicPeriod"/>
              <a:defRPr sz="1400" b="0" i="0">
                <a:solidFill>
                  <a:srgbClr val="002060"/>
                </a:solidFill>
                <a:effectLst/>
                <a:latin typeface="Söhne"/>
              </a:defRPr>
            </a:lvl1pPr>
          </a:lstStyle>
          <a:p>
            <a:r>
              <a:rPr lang="it-IT" sz="1800">
                <a:solidFill>
                  <a:schemeClr val="bg1"/>
                </a:solidFill>
                <a:latin typeface="Titillium Web" panose="00000500000000000000" pitchFamily="2" charset="0"/>
              </a:rPr>
              <a:t>Integrazione con Sistemi e Basi dati di altre Agenzie, Istituti e Enti pubblici</a:t>
            </a:r>
          </a:p>
          <a:p>
            <a:endParaRPr lang="it-IT" sz="1800">
              <a:solidFill>
                <a:schemeClr val="bg1"/>
              </a:solidFill>
              <a:latin typeface="Titillium Web" panose="00000500000000000000" pitchFamily="2" charset="0"/>
            </a:endParaRPr>
          </a:p>
          <a:p>
            <a:r>
              <a:rPr lang="it-IT" sz="1800">
                <a:solidFill>
                  <a:schemeClr val="bg1"/>
                </a:solidFill>
                <a:latin typeface="Titillium Web" panose="00000500000000000000" pitchFamily="2" charset="0"/>
              </a:rPr>
              <a:t>Adozione di flussi informativi efficienti e tecnologie a supporto</a:t>
            </a:r>
          </a:p>
          <a:p>
            <a:endParaRPr lang="it-IT" sz="1800">
              <a:solidFill>
                <a:schemeClr val="bg1"/>
              </a:solidFill>
              <a:latin typeface="Titillium Web" panose="00000500000000000000" pitchFamily="2" charset="0"/>
            </a:endParaRPr>
          </a:p>
          <a:p>
            <a:r>
              <a:rPr lang="it-IT" sz="1800">
                <a:solidFill>
                  <a:schemeClr val="bg1"/>
                </a:solidFill>
                <a:latin typeface="Titillium Web" panose="00000500000000000000" pitchFamily="2" charset="0"/>
              </a:rPr>
              <a:t>Consolidamento ed evoluzione della rete di rapporto con il Cittadino, gli Stakeholders, e i Partner istituzionali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A9362E8-3B3F-4A25-9CBA-3C889D8EC33D}"/>
              </a:ext>
            </a:extLst>
          </p:cNvPr>
          <p:cNvSpPr/>
          <p:nvPr/>
        </p:nvSpPr>
        <p:spPr>
          <a:xfrm>
            <a:off x="-10774" y="5616456"/>
            <a:ext cx="18275378" cy="826827"/>
          </a:xfrm>
          <a:prstGeom prst="rect">
            <a:avLst/>
          </a:prstGeom>
          <a:solidFill>
            <a:srgbClr val="2F6DD5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700">
              <a:latin typeface="Titillium Web" panose="00000500000000000000" pitchFamily="2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BB4E8A2A-6367-4D6B-B3AF-9DC76FF33BE6}"/>
              </a:ext>
            </a:extLst>
          </p:cNvPr>
          <p:cNvSpPr/>
          <p:nvPr/>
        </p:nvSpPr>
        <p:spPr>
          <a:xfrm>
            <a:off x="2359737" y="5629135"/>
            <a:ext cx="2448384" cy="8376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i="1">
                <a:solidFill>
                  <a:schemeClr val="bg1"/>
                </a:solidFill>
                <a:latin typeface="Titillium Web" panose="00000500000000000000" pitchFamily="2" charset="0"/>
              </a:rPr>
              <a:t>Impatto positivo sulla Società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4506342-B10A-4937-B81B-F6676C9A4D66}"/>
              </a:ext>
            </a:extLst>
          </p:cNvPr>
          <p:cNvSpPr/>
          <p:nvPr/>
        </p:nvSpPr>
        <p:spPr>
          <a:xfrm>
            <a:off x="5632385" y="5629135"/>
            <a:ext cx="2448384" cy="8376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i="1">
                <a:solidFill>
                  <a:schemeClr val="bg1"/>
                </a:solidFill>
                <a:latin typeface="Titillium Web" panose="00000500000000000000" pitchFamily="2" charset="0"/>
              </a:rPr>
              <a:t>Efficacia operativa 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74BD9C2-4690-4F47-8621-ECF70F2C53D8}"/>
              </a:ext>
            </a:extLst>
          </p:cNvPr>
          <p:cNvSpPr/>
          <p:nvPr/>
        </p:nvSpPr>
        <p:spPr>
          <a:xfrm>
            <a:off x="8898837" y="5629135"/>
            <a:ext cx="2448384" cy="8376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i="1">
                <a:solidFill>
                  <a:schemeClr val="bg1"/>
                </a:solidFill>
                <a:latin typeface="Titillium Web" panose="00000500000000000000" pitchFamily="2" charset="0"/>
              </a:rPr>
              <a:t>Efficienza operativa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11C95B9C-6E4F-473A-86DC-AEEEEAFB0905}"/>
              </a:ext>
            </a:extLst>
          </p:cNvPr>
          <p:cNvSpPr/>
          <p:nvPr/>
        </p:nvSpPr>
        <p:spPr>
          <a:xfrm>
            <a:off x="15452501" y="5630908"/>
            <a:ext cx="2448384" cy="8376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i="1">
                <a:solidFill>
                  <a:schemeClr val="bg1"/>
                </a:solidFill>
                <a:latin typeface="Titillium Web" panose="00000500000000000000" pitchFamily="2" charset="0"/>
              </a:rPr>
              <a:t>Efficienza organizzativa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3ED8385B-213A-47F7-9D86-7B3A9D46396B}"/>
              </a:ext>
            </a:extLst>
          </p:cNvPr>
          <p:cNvSpPr/>
          <p:nvPr/>
        </p:nvSpPr>
        <p:spPr>
          <a:xfrm>
            <a:off x="12156930" y="5629135"/>
            <a:ext cx="2448384" cy="8376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i="1">
                <a:solidFill>
                  <a:schemeClr val="bg1"/>
                </a:solidFill>
                <a:latin typeface="Titillium Web" panose="00000500000000000000" pitchFamily="2" charset="0"/>
              </a:rPr>
              <a:t>Massima integrazione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F7391F4-9901-4D85-920B-A0F258C3E2EE}"/>
              </a:ext>
            </a:extLst>
          </p:cNvPr>
          <p:cNvSpPr txBox="1"/>
          <p:nvPr/>
        </p:nvSpPr>
        <p:spPr>
          <a:xfrm>
            <a:off x="23399" y="5775955"/>
            <a:ext cx="19674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>
                <a:solidFill>
                  <a:schemeClr val="bg1"/>
                </a:solidFill>
                <a:latin typeface="Titillium Web" panose="00000500000000000000" pitchFamily="2" charset="0"/>
              </a:rPr>
              <a:t>Obiettivi</a:t>
            </a:r>
            <a:endParaRPr lang="it-IT">
              <a:solidFill>
                <a:schemeClr val="bg1"/>
              </a:solidFill>
              <a:latin typeface="Titillium Web" panose="000005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842C77B-9E71-4E99-AD53-928C4BF6497A}"/>
              </a:ext>
            </a:extLst>
          </p:cNvPr>
          <p:cNvSpPr txBox="1"/>
          <p:nvPr/>
        </p:nvSpPr>
        <p:spPr>
          <a:xfrm>
            <a:off x="23398" y="7885014"/>
            <a:ext cx="2323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>
                <a:solidFill>
                  <a:schemeClr val="bg1"/>
                </a:solidFill>
                <a:latin typeface="Titillium Web" panose="00000500000000000000" pitchFamily="2" charset="0"/>
              </a:rPr>
              <a:t>Sotto Ambiti di Performance</a:t>
            </a:r>
            <a:endParaRPr lang="it-IT" b="1">
              <a:solidFill>
                <a:schemeClr val="bg1"/>
              </a:solidFill>
              <a:latin typeface="Titillium Web" panose="00000500000000000000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9168A5D-AA6C-42F3-91CE-CAF6313DFCB9}"/>
              </a:ext>
            </a:extLst>
          </p:cNvPr>
          <p:cNvSpPr txBox="1"/>
          <p:nvPr/>
        </p:nvSpPr>
        <p:spPr>
          <a:xfrm>
            <a:off x="23399" y="2381945"/>
            <a:ext cx="2338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>
                <a:solidFill>
                  <a:schemeClr val="bg1"/>
                </a:solidFill>
                <a:latin typeface="Titillium Web" panose="00000500000000000000" pitchFamily="2" charset="0"/>
              </a:rPr>
              <a:t>Ambiti valoriali</a:t>
            </a:r>
            <a:endParaRPr lang="it-IT" b="1">
              <a:solidFill>
                <a:schemeClr val="bg1"/>
              </a:solidFill>
              <a:latin typeface="Titillium Web" panose="00000500000000000000" pitchFamily="2" charset="0"/>
            </a:endParaRPr>
          </a:p>
        </p:txBody>
      </p:sp>
      <p:sp>
        <p:nvSpPr>
          <p:cNvPr id="68" name="Title 2">
            <a:extLst>
              <a:ext uri="{FF2B5EF4-FFF2-40B4-BE49-F238E27FC236}">
                <a16:creationId xmlns:a16="http://schemas.microsoft.com/office/drawing/2014/main" id="{B7A1A867-1EED-4A80-A11D-DEEF446E5FDE}"/>
              </a:ext>
            </a:extLst>
          </p:cNvPr>
          <p:cNvSpPr txBox="1">
            <a:spLocks/>
          </p:cNvSpPr>
          <p:nvPr/>
        </p:nvSpPr>
        <p:spPr>
          <a:xfrm>
            <a:off x="330612" y="178929"/>
            <a:ext cx="15773400" cy="714375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Titillium Web" pitchFamily="2" charset="77"/>
                <a:ea typeface="+mj-ea"/>
                <a:cs typeface="+mj-cs"/>
              </a:defRPr>
            </a:lvl1pPr>
          </a:lstStyle>
          <a:p>
            <a:r>
              <a:rPr lang="it-IT" sz="5400">
                <a:solidFill>
                  <a:srgbClr val="2F6DD5"/>
                </a:solidFill>
              </a:rPr>
              <a:t>1.4  Sistema del Valore Pubblico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482B29C3-A21F-4F3C-A634-63FF733B2B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3" t="5414" r="5720" b="3578"/>
          <a:stretch/>
        </p:blipFill>
        <p:spPr>
          <a:xfrm>
            <a:off x="16239851" y="4960547"/>
            <a:ext cx="540000" cy="539783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947D299D-1DE4-420E-AE1C-0C80C53DEAE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603" t="3504" r="3104" b="2176"/>
          <a:stretch/>
        </p:blipFill>
        <p:spPr>
          <a:xfrm>
            <a:off x="9682773" y="4960547"/>
            <a:ext cx="540000" cy="539783"/>
          </a:xfrm>
          <a:prstGeom prst="rect">
            <a:avLst/>
          </a:prstGeom>
        </p:spPr>
      </p:pic>
      <p:pic>
        <p:nvPicPr>
          <p:cNvPr id="51" name="Picture 2" descr="Quali sono i 17 Sustainable Development Goals">
            <a:extLst>
              <a:ext uri="{FF2B5EF4-FFF2-40B4-BE49-F238E27FC236}">
                <a16:creationId xmlns:a16="http://schemas.microsoft.com/office/drawing/2014/main" id="{0F86946E-15EE-47C3-88FF-AC88F962A2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25" t="34667" r="34196" b="34759"/>
          <a:stretch/>
        </p:blipFill>
        <p:spPr bwMode="auto">
          <a:xfrm>
            <a:off x="10343001" y="4960547"/>
            <a:ext cx="540000" cy="53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Quali sono i 17 Sustainable Development Goals">
            <a:extLst>
              <a:ext uri="{FF2B5EF4-FFF2-40B4-BE49-F238E27FC236}">
                <a16:creationId xmlns:a16="http://schemas.microsoft.com/office/drawing/2014/main" id="{8FB82E3A-FA20-4899-BA5B-63C000C85D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7" t="34515" r="50961" b="36839"/>
          <a:stretch/>
        </p:blipFill>
        <p:spPr bwMode="auto">
          <a:xfrm>
            <a:off x="5920580" y="4960547"/>
            <a:ext cx="540000" cy="53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2" descr="Quali sono i 17 Sustainable Development Goals">
            <a:extLst>
              <a:ext uri="{FF2B5EF4-FFF2-40B4-BE49-F238E27FC236}">
                <a16:creationId xmlns:a16="http://schemas.microsoft.com/office/drawing/2014/main" id="{90282F97-44E0-4B25-9167-FB3F044104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84" t="68119" r="33859" b="901"/>
          <a:stretch/>
        </p:blipFill>
        <p:spPr bwMode="auto">
          <a:xfrm>
            <a:off x="7367172" y="4960547"/>
            <a:ext cx="540000" cy="53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" descr="Quali sono i 17 Sustainable Development Goals">
            <a:extLst>
              <a:ext uri="{FF2B5EF4-FFF2-40B4-BE49-F238E27FC236}">
                <a16:creationId xmlns:a16="http://schemas.microsoft.com/office/drawing/2014/main" id="{CB79350B-D270-4ADA-BCA8-E367F95542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54" t="34668" r="34121" b="34938"/>
          <a:stretch/>
        </p:blipFill>
        <p:spPr bwMode="auto">
          <a:xfrm>
            <a:off x="6643877" y="4960547"/>
            <a:ext cx="540000" cy="53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2 - 1" descr="Quali sono i 17 Sustainable Development Goals">
            <a:extLst>
              <a:ext uri="{FF2B5EF4-FFF2-40B4-BE49-F238E27FC236}">
                <a16:creationId xmlns:a16="http://schemas.microsoft.com/office/drawing/2014/main" id="{7D962AA8-40AA-4087-AD39-A92E6DE985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7" t="68278" r="50866" b="702"/>
          <a:stretch/>
        </p:blipFill>
        <p:spPr bwMode="auto">
          <a:xfrm>
            <a:off x="3425052" y="4961750"/>
            <a:ext cx="540000" cy="53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 - 2" descr="Quali sono i 17 Sustainable Development Goals">
            <a:extLst>
              <a:ext uri="{FF2B5EF4-FFF2-40B4-BE49-F238E27FC236}">
                <a16:creationId xmlns:a16="http://schemas.microsoft.com/office/drawing/2014/main" id="{21E73DE3-A5C5-459A-B118-2CB6F9DCC9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98" t="68098" r="17306" b="901"/>
          <a:stretch/>
        </p:blipFill>
        <p:spPr bwMode="auto">
          <a:xfrm>
            <a:off x="4114667" y="4961750"/>
            <a:ext cx="540000" cy="53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1A2A4431-7A0C-4746-9F66-8479BD812BE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603" t="3504" r="3104" b="2176"/>
          <a:stretch/>
        </p:blipFill>
        <p:spPr>
          <a:xfrm>
            <a:off x="12973916" y="4960547"/>
            <a:ext cx="540000" cy="539783"/>
          </a:xfrm>
          <a:prstGeom prst="rect">
            <a:avLst/>
          </a:prstGeom>
        </p:spPr>
      </p:pic>
      <p:pic>
        <p:nvPicPr>
          <p:cNvPr id="73" name="Picture 2" descr="Quali sono i 17 Sustainable Development Goals">
            <a:extLst>
              <a:ext uri="{FF2B5EF4-FFF2-40B4-BE49-F238E27FC236}">
                <a16:creationId xmlns:a16="http://schemas.microsoft.com/office/drawing/2014/main" id="{C469F31D-83B2-4DE8-98F1-5866A23876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25" t="34667" r="34196" b="34759"/>
          <a:stretch/>
        </p:blipFill>
        <p:spPr bwMode="auto">
          <a:xfrm>
            <a:off x="13634141" y="4960547"/>
            <a:ext cx="540000" cy="53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2" descr="Quali sono i 17 Sustainable Development Goals">
            <a:extLst>
              <a:ext uri="{FF2B5EF4-FFF2-40B4-BE49-F238E27FC236}">
                <a16:creationId xmlns:a16="http://schemas.microsoft.com/office/drawing/2014/main" id="{23A82AAA-80D1-4668-B832-5DE5850AF2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49" t="774" r="33972" b="68412"/>
          <a:stretch/>
        </p:blipFill>
        <p:spPr bwMode="auto">
          <a:xfrm>
            <a:off x="16902648" y="4960547"/>
            <a:ext cx="540000" cy="53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A33A14ED-35AE-41D8-A9DB-320493E1D1A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068" t="4615" b="4082"/>
          <a:stretch/>
        </p:blipFill>
        <p:spPr>
          <a:xfrm>
            <a:off x="17565444" y="4960547"/>
            <a:ext cx="540000" cy="539783"/>
          </a:xfrm>
          <a:prstGeom prst="rect">
            <a:avLst/>
          </a:prstGeom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50424689-1EAA-4934-AFE1-D9DBAD1585EF}"/>
              </a:ext>
            </a:extLst>
          </p:cNvPr>
          <p:cNvSpPr txBox="1"/>
          <p:nvPr/>
        </p:nvSpPr>
        <p:spPr>
          <a:xfrm>
            <a:off x="-49344" y="5001199"/>
            <a:ext cx="19674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>
                <a:solidFill>
                  <a:srgbClr val="3170DA"/>
                </a:solidFill>
                <a:latin typeface="Titillium Web" panose="00000500000000000000" pitchFamily="2" charset="0"/>
              </a:rPr>
              <a:t>Impatto SDG</a:t>
            </a:r>
            <a:endParaRPr lang="it-IT">
              <a:solidFill>
                <a:srgbClr val="3170DA"/>
              </a:solidFill>
              <a:latin typeface="Titillium Web" panose="00000500000000000000" pitchFamily="2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A30199B0-B2FC-4B66-AAC0-7BCB28744984}"/>
              </a:ext>
            </a:extLst>
          </p:cNvPr>
          <p:cNvSpPr/>
          <p:nvPr/>
        </p:nvSpPr>
        <p:spPr>
          <a:xfrm>
            <a:off x="6311" y="3979874"/>
            <a:ext cx="18275378" cy="826827"/>
          </a:xfrm>
          <a:prstGeom prst="rect">
            <a:avLst/>
          </a:prstGeom>
          <a:solidFill>
            <a:srgbClr val="2F6DD5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700">
              <a:latin typeface="Titillium Web" panose="00000500000000000000" pitchFamily="2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9B1B4C8-A136-4422-9845-07265D62FF85}"/>
              </a:ext>
            </a:extLst>
          </p:cNvPr>
          <p:cNvSpPr txBox="1"/>
          <p:nvPr/>
        </p:nvSpPr>
        <p:spPr>
          <a:xfrm>
            <a:off x="40484" y="4139372"/>
            <a:ext cx="2338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>
                <a:solidFill>
                  <a:schemeClr val="bg1"/>
                </a:solidFill>
                <a:latin typeface="Titillium Web" panose="00000500000000000000" pitchFamily="2" charset="0"/>
              </a:rPr>
              <a:t>Cluster</a:t>
            </a:r>
            <a:endParaRPr lang="it-IT" b="1">
              <a:solidFill>
                <a:schemeClr val="bg1"/>
              </a:solidFill>
              <a:latin typeface="Titillium Web" panose="00000500000000000000" pitchFamily="2" charset="0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F16F0B1E-69A5-4101-9A4F-96E44C933A1D}"/>
              </a:ext>
            </a:extLst>
          </p:cNvPr>
          <p:cNvSpPr/>
          <p:nvPr/>
        </p:nvSpPr>
        <p:spPr>
          <a:xfrm>
            <a:off x="2359737" y="4000919"/>
            <a:ext cx="2448384" cy="8376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100" b="1">
                <a:solidFill>
                  <a:schemeClr val="bg1"/>
                </a:solidFill>
                <a:latin typeface="Titillium Web" panose="00000500000000000000" pitchFamily="2" charset="0"/>
              </a:rPr>
              <a:t>Coefficiente Sociale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A26082EF-175F-4DDB-A950-9D1E763B528B}"/>
              </a:ext>
            </a:extLst>
          </p:cNvPr>
          <p:cNvSpPr/>
          <p:nvPr/>
        </p:nvSpPr>
        <p:spPr>
          <a:xfrm>
            <a:off x="5632385" y="4000919"/>
            <a:ext cx="2448384" cy="8376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100" b="1">
                <a:solidFill>
                  <a:schemeClr val="bg1"/>
                </a:solidFill>
                <a:latin typeface="Titillium Web" panose="00000500000000000000" pitchFamily="2" charset="0"/>
              </a:rPr>
              <a:t>Coefficiente Istituzionale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9B8EE34B-7BA7-4D32-BCDA-4F5AFCF0C5B1}"/>
              </a:ext>
            </a:extLst>
          </p:cNvPr>
          <p:cNvSpPr/>
          <p:nvPr/>
        </p:nvSpPr>
        <p:spPr>
          <a:xfrm>
            <a:off x="8897547" y="4000919"/>
            <a:ext cx="2448384" cy="8376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100" b="1">
                <a:solidFill>
                  <a:schemeClr val="bg1"/>
                </a:solidFill>
                <a:latin typeface="Titillium Web" panose="00000500000000000000" pitchFamily="2" charset="0"/>
              </a:rPr>
              <a:t>Coefficiente Economico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B3C07C8D-240A-4BBA-9DAA-8B59DA675689}"/>
              </a:ext>
            </a:extLst>
          </p:cNvPr>
          <p:cNvSpPr/>
          <p:nvPr/>
        </p:nvSpPr>
        <p:spPr>
          <a:xfrm>
            <a:off x="12159710" y="4000919"/>
            <a:ext cx="2448384" cy="8376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100" b="1">
                <a:solidFill>
                  <a:schemeClr val="bg1"/>
                </a:solidFill>
                <a:latin typeface="Titillium Web" panose="00000500000000000000" pitchFamily="2" charset="0"/>
              </a:rPr>
              <a:t>Coefficiente Ecosistema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7D227278-1C26-42A4-82CB-B83229411E15}"/>
              </a:ext>
            </a:extLst>
          </p:cNvPr>
          <p:cNvSpPr/>
          <p:nvPr/>
        </p:nvSpPr>
        <p:spPr>
          <a:xfrm>
            <a:off x="15452501" y="4000919"/>
            <a:ext cx="2448384" cy="8376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100" b="1">
                <a:solidFill>
                  <a:schemeClr val="bg1"/>
                </a:solidFill>
                <a:latin typeface="Titillium Web" panose="00000500000000000000" pitchFamily="2" charset="0"/>
              </a:rPr>
              <a:t>Coefficiente Organizzativo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4D8F69FA-F2BD-471D-A3B4-6F59179627A8}"/>
              </a:ext>
            </a:extLst>
          </p:cNvPr>
          <p:cNvSpPr/>
          <p:nvPr/>
        </p:nvSpPr>
        <p:spPr>
          <a:xfrm>
            <a:off x="2362908" y="1662604"/>
            <a:ext cx="15530943" cy="4212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700" b="1">
                <a:solidFill>
                  <a:srgbClr val="598ADF"/>
                </a:solidFill>
                <a:latin typeface="Titillium Web" panose="00000500000000000000" pitchFamily="2" charset="0"/>
              </a:rPr>
              <a:t>Valore Pubblico</a:t>
            </a:r>
          </a:p>
        </p:txBody>
      </p:sp>
      <p:pic>
        <p:nvPicPr>
          <p:cNvPr id="57" name="Picture 2" descr="Image result for sdg 1">
            <a:extLst>
              <a:ext uri="{FF2B5EF4-FFF2-40B4-BE49-F238E27FC236}">
                <a16:creationId xmlns:a16="http://schemas.microsoft.com/office/drawing/2014/main" id="{6C2FCB56-E4CB-44C2-9EA1-2FA0DD53AB44}"/>
              </a:ext>
            </a:extLst>
          </p:cNvPr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438" y="4961640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" name="TextBox 91">
            <a:extLst>
              <a:ext uri="{FF2B5EF4-FFF2-40B4-BE49-F238E27FC236}">
                <a16:creationId xmlns:a16="http://schemas.microsoft.com/office/drawing/2014/main" id="{DB39F7EE-714D-470B-86BA-1BF01C5938A6}"/>
              </a:ext>
            </a:extLst>
          </p:cNvPr>
          <p:cNvSpPr txBox="1"/>
          <p:nvPr/>
        </p:nvSpPr>
        <p:spPr>
          <a:xfrm>
            <a:off x="-49344" y="3384631"/>
            <a:ext cx="2645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>
                <a:solidFill>
                  <a:srgbClr val="3170DA"/>
                </a:solidFill>
                <a:latin typeface="Titillium Web" panose="00000500000000000000" pitchFamily="2" charset="0"/>
              </a:rPr>
              <a:t>Contributo</a:t>
            </a:r>
            <a:endParaRPr lang="it-IT">
              <a:solidFill>
                <a:srgbClr val="3170DA"/>
              </a:solidFill>
              <a:latin typeface="Titillium Web" panose="00000500000000000000" pitchFamily="2" charset="0"/>
            </a:endParaRPr>
          </a:p>
        </p:txBody>
      </p:sp>
      <p:sp>
        <p:nvSpPr>
          <p:cNvPr id="63" name="Segnaposto numero diapositiva 5">
            <a:extLst>
              <a:ext uri="{FF2B5EF4-FFF2-40B4-BE49-F238E27FC236}">
                <a16:creationId xmlns:a16="http://schemas.microsoft.com/office/drawing/2014/main" id="{F3B8CD55-2BC3-4CD2-8D4B-C3FB729F5031}"/>
              </a:ext>
            </a:extLst>
          </p:cNvPr>
          <p:cNvSpPr txBox="1">
            <a:spLocks/>
          </p:cNvSpPr>
          <p:nvPr/>
        </p:nvSpPr>
        <p:spPr>
          <a:xfrm>
            <a:off x="17040021" y="9623924"/>
            <a:ext cx="550797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800" b="1" i="0" kern="1200">
                <a:solidFill>
                  <a:srgbClr val="2F6DD5"/>
                </a:solidFill>
                <a:latin typeface="Titillium Web SemiBol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3B1CE7-D245-DD48-8BD0-A2EC0D09B938}" type="slidenum">
              <a:rPr lang="it-IT" smtClean="0">
                <a:solidFill>
                  <a:schemeClr val="bg1"/>
                </a:solidFill>
              </a:rPr>
              <a:pPr/>
              <a:t>7</a:t>
            </a:fld>
            <a:endParaRPr lang="it-IT">
              <a:solidFill>
                <a:schemeClr val="bg1"/>
              </a:solidFill>
            </a:endParaRPr>
          </a:p>
        </p:txBody>
      </p:sp>
      <p:pic>
        <p:nvPicPr>
          <p:cNvPr id="64" name="Picture 2 - 2" descr="Quali sono i 17 Sustainable Development Goals">
            <a:extLst>
              <a:ext uri="{FF2B5EF4-FFF2-40B4-BE49-F238E27FC236}">
                <a16:creationId xmlns:a16="http://schemas.microsoft.com/office/drawing/2014/main" id="{6416D600-12B5-47AC-9958-58C31F6246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98" t="68098" r="17306" b="901"/>
          <a:stretch/>
        </p:blipFill>
        <p:spPr bwMode="auto">
          <a:xfrm>
            <a:off x="15577054" y="4953421"/>
            <a:ext cx="540000" cy="53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6" name="Group 55">
            <a:extLst>
              <a:ext uri="{FF2B5EF4-FFF2-40B4-BE49-F238E27FC236}">
                <a16:creationId xmlns:a16="http://schemas.microsoft.com/office/drawing/2014/main" id="{C9499FDC-409C-422F-B0A3-98C1A9A6F0AC}"/>
              </a:ext>
            </a:extLst>
          </p:cNvPr>
          <p:cNvGrpSpPr/>
          <p:nvPr/>
        </p:nvGrpSpPr>
        <p:grpSpPr>
          <a:xfrm>
            <a:off x="15517739" y="384593"/>
            <a:ext cx="1186591" cy="1186591"/>
            <a:chOff x="11643408" y="337142"/>
            <a:chExt cx="1186591" cy="1186591"/>
          </a:xfrm>
        </p:grpSpPr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8B73FAEF-E233-4A9D-A7C0-98849078E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707671" y="421274"/>
              <a:ext cx="1058066" cy="1008000"/>
            </a:xfrm>
            <a:prstGeom prst="rect">
              <a:avLst/>
            </a:prstGeom>
          </p:spPr>
        </p:pic>
        <p:sp>
          <p:nvSpPr>
            <p:cNvPr id="66" name="Partial Circle 65">
              <a:extLst>
                <a:ext uri="{FF2B5EF4-FFF2-40B4-BE49-F238E27FC236}">
                  <a16:creationId xmlns:a16="http://schemas.microsoft.com/office/drawing/2014/main" id="{E58ACDBB-A255-47AC-B74C-5048B2AD80EF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11643408" y="337142"/>
              <a:ext cx="1186591" cy="1186591"/>
            </a:xfrm>
            <a:prstGeom prst="pie">
              <a:avLst>
                <a:gd name="adj1" fmla="val 16265334"/>
                <a:gd name="adj2" fmla="val 74669"/>
              </a:avLst>
            </a:prstGeom>
            <a:solidFill>
              <a:schemeClr val="accent4">
                <a:alpha val="20000"/>
              </a:schemeClr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4961936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DD3898-8299-4201-BF96-89FDBB401ECB}"/>
              </a:ext>
            </a:extLst>
          </p:cNvPr>
          <p:cNvSpPr/>
          <p:nvPr/>
        </p:nvSpPr>
        <p:spPr>
          <a:xfrm>
            <a:off x="550863" y="1583413"/>
            <a:ext cx="16466820" cy="2578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80"/>
              </a:lnSpc>
              <a:spcBef>
                <a:spcPts val="1000"/>
              </a:spcBef>
              <a:buClr>
                <a:srgbClr val="3170DA"/>
              </a:buClr>
            </a:pPr>
            <a:r>
              <a:rPr lang="it-IT" sz="2400">
                <a:solidFill>
                  <a:schemeClr val="tx1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La revisione del sistema ha comportato anche la </a:t>
            </a:r>
            <a:r>
              <a:rPr lang="it-IT" sz="2400" b="1">
                <a:solidFill>
                  <a:srgbClr val="2F6DD5"/>
                </a:solidFill>
                <a:latin typeface="Titillium Web" panose="00000500000000000000" pitchFamily="2" charset="0"/>
              </a:rPr>
              <a:t>revisione dell’attuale sistema di </a:t>
            </a:r>
            <a:r>
              <a:rPr lang="it-IT" sz="2400" b="1" err="1">
                <a:solidFill>
                  <a:srgbClr val="2F6DD5"/>
                </a:solidFill>
                <a:latin typeface="Titillium Web" panose="00000500000000000000" pitchFamily="2" charset="0"/>
              </a:rPr>
              <a:t>clusterizzazione</a:t>
            </a:r>
            <a:r>
              <a:rPr lang="it-IT" sz="2400"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, che si pone</a:t>
            </a:r>
            <a:r>
              <a:rPr lang="it-IT" sz="2400">
                <a:solidFill>
                  <a:schemeClr val="tx1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 l’obiettivo di </a:t>
            </a:r>
            <a:r>
              <a:rPr lang="it-IT" sz="2400" b="1">
                <a:solidFill>
                  <a:srgbClr val="2F6DD5"/>
                </a:solidFill>
                <a:latin typeface="Titillium Web" panose="00000500000000000000" pitchFamily="2" charset="0"/>
              </a:rPr>
              <a:t>valorizzare</a:t>
            </a:r>
            <a:r>
              <a:rPr lang="it-IT" sz="2400">
                <a:solidFill>
                  <a:schemeClr val="tx1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 le differenze organizzative e di contesto del territorio che caratterizzano l’operato delle sedi territoriali.</a:t>
            </a:r>
          </a:p>
          <a:p>
            <a:pPr>
              <a:lnSpc>
                <a:spcPts val="2880"/>
              </a:lnSpc>
              <a:spcBef>
                <a:spcPts val="1000"/>
              </a:spcBef>
              <a:buClr>
                <a:srgbClr val="3170DA"/>
              </a:buClr>
            </a:pPr>
            <a:r>
              <a:rPr lang="it-IT" sz="2400"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A tal fine, è</a:t>
            </a:r>
            <a:r>
              <a:rPr lang="it-IT" sz="2400">
                <a:solidFill>
                  <a:schemeClr val="tx1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 stato svolto un </a:t>
            </a:r>
            <a:r>
              <a:rPr lang="it-IT" sz="2400" b="1">
                <a:solidFill>
                  <a:srgbClr val="2F6DD5"/>
                </a:solidFill>
                <a:latin typeface="Titillium Web" panose="00000500000000000000" pitchFamily="2" charset="0"/>
              </a:rPr>
              <a:t>lavoro di razionalizzazione ed efficientamento</a:t>
            </a:r>
            <a:r>
              <a:rPr lang="it-IT" sz="2400">
                <a:solidFill>
                  <a:schemeClr val="tx1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 degli indicatori per valorizzare maggiormente lo sforzo operativo delle diverse sedi, caratterizzate da peculiarità ed assetti eterogenei e operanti in differenti contesti socio-economici.</a:t>
            </a:r>
          </a:p>
          <a:p>
            <a:pPr>
              <a:lnSpc>
                <a:spcPts val="2880"/>
              </a:lnSpc>
              <a:spcBef>
                <a:spcPts val="1000"/>
              </a:spcBef>
              <a:buClr>
                <a:srgbClr val="3170DA"/>
              </a:buClr>
            </a:pPr>
            <a:r>
              <a:rPr lang="it-IT" sz="2400"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Sono stati</a:t>
            </a:r>
            <a:r>
              <a:rPr lang="it-IT" sz="2400">
                <a:solidFill>
                  <a:schemeClr val="tx1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 individuati quindi </a:t>
            </a:r>
            <a:r>
              <a:rPr lang="it-IT" sz="2400" b="1">
                <a:solidFill>
                  <a:srgbClr val="2F6DD5"/>
                </a:solidFill>
                <a:latin typeface="Titillium Web" panose="00000500000000000000" pitchFamily="2" charset="0"/>
              </a:rPr>
              <a:t>due fattori di correzione</a:t>
            </a:r>
            <a:r>
              <a:rPr lang="it-IT" sz="2400">
                <a:solidFill>
                  <a:schemeClr val="tx1"/>
                </a:solidFill>
                <a:latin typeface="Titillium Web" panose="00000500000000000000" pitchFamily="2" charset="0"/>
                <a:ea typeface="Verdana" panose="020B0604030504040204" pitchFamily="34" charset="0"/>
                <a:cs typeface="Calibri" panose="020F0502020204030204" pitchFamily="34" charset="0"/>
              </a:rPr>
              <a:t>:</a:t>
            </a:r>
            <a:endParaRPr lang="it-IT" sz="24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E9C4533-7507-4FC6-9244-0212A196833C}"/>
              </a:ext>
            </a:extLst>
          </p:cNvPr>
          <p:cNvSpPr/>
          <p:nvPr/>
        </p:nvSpPr>
        <p:spPr>
          <a:xfrm>
            <a:off x="10060397" y="5194120"/>
            <a:ext cx="6486032" cy="4212002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DD65B76-B6DB-49AC-AA3A-048E7D50B72F}"/>
              </a:ext>
            </a:extLst>
          </p:cNvPr>
          <p:cNvSpPr/>
          <p:nvPr/>
        </p:nvSpPr>
        <p:spPr>
          <a:xfrm>
            <a:off x="1378583" y="5191633"/>
            <a:ext cx="6547851" cy="4214489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29E7DB5-E562-4EB2-A9E8-30C39B5A2158}"/>
              </a:ext>
            </a:extLst>
          </p:cNvPr>
          <p:cNvSpPr txBox="1"/>
          <p:nvPr/>
        </p:nvSpPr>
        <p:spPr>
          <a:xfrm>
            <a:off x="10055633" y="4619219"/>
            <a:ext cx="6490796" cy="461665"/>
          </a:xfrm>
          <a:prstGeom prst="rect">
            <a:avLst/>
          </a:prstGeom>
          <a:noFill/>
          <a:ln w="28575">
            <a:solidFill>
              <a:srgbClr val="2F6DD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>
                <a:solidFill>
                  <a:srgbClr val="2F6DD5"/>
                </a:solidFill>
                <a:latin typeface="Titillium Web" panose="00000500000000000000" pitchFamily="2" charset="0"/>
              </a:rPr>
              <a:t>Complessità del Contesto socio-economico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F99C27-C148-43D4-A433-54073C562547}"/>
              </a:ext>
            </a:extLst>
          </p:cNvPr>
          <p:cNvSpPr txBox="1"/>
          <p:nvPr/>
        </p:nvSpPr>
        <p:spPr>
          <a:xfrm>
            <a:off x="1420728" y="4619219"/>
            <a:ext cx="6490797" cy="461665"/>
          </a:xfrm>
          <a:prstGeom prst="rect">
            <a:avLst/>
          </a:prstGeom>
          <a:noFill/>
          <a:ln w="28575">
            <a:solidFill>
              <a:srgbClr val="2F6DD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>
                <a:solidFill>
                  <a:srgbClr val="2F6DD5"/>
                </a:solidFill>
                <a:latin typeface="Titillium Web" panose="00000500000000000000" pitchFamily="2" charset="0"/>
              </a:rPr>
              <a:t>Complessità della struttura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BA5EDC3-7A11-4393-BF87-4B8CB0DB6B68}"/>
              </a:ext>
            </a:extLst>
          </p:cNvPr>
          <p:cNvGrpSpPr/>
          <p:nvPr/>
        </p:nvGrpSpPr>
        <p:grpSpPr>
          <a:xfrm>
            <a:off x="1438217" y="6749054"/>
            <a:ext cx="6375566" cy="1146006"/>
            <a:chOff x="1065759" y="4173732"/>
            <a:chExt cx="4250377" cy="764004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56A9D03A-DA44-4A71-B130-986161A8A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65759" y="4173732"/>
              <a:ext cx="764004" cy="764004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9954434-9A36-4782-B060-4524EB973C8A}"/>
                </a:ext>
              </a:extLst>
            </p:cNvPr>
            <p:cNvSpPr txBox="1"/>
            <p:nvPr/>
          </p:nvSpPr>
          <p:spPr>
            <a:xfrm>
              <a:off x="2089271" y="4386457"/>
              <a:ext cx="32268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400">
                  <a:latin typeface="Titillium Web" panose="00000500000000000000" pitchFamily="2" charset="0"/>
                </a:rPr>
                <a:t>Volumi della domanda di servizio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24B8744-0F80-4E9E-8ED3-51F6F501BE83}"/>
              </a:ext>
            </a:extLst>
          </p:cNvPr>
          <p:cNvGrpSpPr/>
          <p:nvPr/>
        </p:nvGrpSpPr>
        <p:grpSpPr>
          <a:xfrm>
            <a:off x="1438217" y="5451661"/>
            <a:ext cx="6375566" cy="1146006"/>
            <a:chOff x="1065759" y="3321023"/>
            <a:chExt cx="4250377" cy="76400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F240BA9-C2B5-44F8-A35C-B79D7B4588F3}"/>
                </a:ext>
              </a:extLst>
            </p:cNvPr>
            <p:cNvSpPr txBox="1"/>
            <p:nvPr/>
          </p:nvSpPr>
          <p:spPr>
            <a:xfrm>
              <a:off x="2089271" y="3410638"/>
              <a:ext cx="322686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400">
                  <a:latin typeface="Titillium Web" panose="00000500000000000000" pitchFamily="2" charset="0"/>
                </a:rPr>
                <a:t>Dimensione organizzativa della struttura</a:t>
              </a: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1BB0D07-C5A7-4912-989F-0AA1C03BF9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5759" y="3321023"/>
              <a:ext cx="764004" cy="764004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A107D6D-CBA8-46B9-B17F-9CC0DC754D8B}"/>
              </a:ext>
            </a:extLst>
          </p:cNvPr>
          <p:cNvGrpSpPr/>
          <p:nvPr/>
        </p:nvGrpSpPr>
        <p:grpSpPr>
          <a:xfrm>
            <a:off x="10218541" y="5451663"/>
            <a:ext cx="6621803" cy="1146007"/>
            <a:chOff x="6919308" y="3198361"/>
            <a:chExt cx="4414535" cy="76400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54FDD3E-3B8B-4078-84DB-26FAECB2C75C}"/>
                </a:ext>
              </a:extLst>
            </p:cNvPr>
            <p:cNvSpPr txBox="1"/>
            <p:nvPr/>
          </p:nvSpPr>
          <p:spPr>
            <a:xfrm>
              <a:off x="8106978" y="3411086"/>
              <a:ext cx="32268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400">
                  <a:latin typeface="Titillium Web" panose="00000500000000000000" pitchFamily="2" charset="0"/>
                </a:rPr>
                <a:t>Benessere Sociale</a:t>
              </a: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632FFAA4-B212-45D3-BAC4-A1B769A677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19308" y="3198361"/>
              <a:ext cx="764004" cy="764004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1969246-EDE8-4AC9-8810-302DF85B48BF}"/>
              </a:ext>
            </a:extLst>
          </p:cNvPr>
          <p:cNvGrpSpPr/>
          <p:nvPr/>
        </p:nvGrpSpPr>
        <p:grpSpPr>
          <a:xfrm>
            <a:off x="10218541" y="6954009"/>
            <a:ext cx="6621803" cy="1146007"/>
            <a:chOff x="6919308" y="4359750"/>
            <a:chExt cx="4414535" cy="76400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08A9A29-3CA3-4C13-B3D9-898789041061}"/>
                </a:ext>
              </a:extLst>
            </p:cNvPr>
            <p:cNvSpPr txBox="1"/>
            <p:nvPr/>
          </p:nvSpPr>
          <p:spPr>
            <a:xfrm>
              <a:off x="8106978" y="4572475"/>
              <a:ext cx="32268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400">
                  <a:latin typeface="Titillium Web" panose="00000500000000000000" pitchFamily="2" charset="0"/>
                </a:rPr>
                <a:t>Peculiarità del territorio</a:t>
              </a: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68157BDE-B1F2-4401-93C7-81771EB05E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19308" y="4359750"/>
              <a:ext cx="764004" cy="764004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93BD64E-980A-4CDB-9CF1-A22ED919E99F}"/>
              </a:ext>
            </a:extLst>
          </p:cNvPr>
          <p:cNvGrpSpPr/>
          <p:nvPr/>
        </p:nvGrpSpPr>
        <p:grpSpPr>
          <a:xfrm>
            <a:off x="1438217" y="8046456"/>
            <a:ext cx="6375566" cy="1146007"/>
            <a:chOff x="1065759" y="5050883"/>
            <a:chExt cx="4250377" cy="76400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D5F6C9B-2A36-4C37-BAD8-486C60A6A520}"/>
                </a:ext>
              </a:extLst>
            </p:cNvPr>
            <p:cNvSpPr txBox="1"/>
            <p:nvPr/>
          </p:nvSpPr>
          <p:spPr>
            <a:xfrm>
              <a:off x="2089271" y="5263608"/>
              <a:ext cx="32268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400">
                  <a:latin typeface="Titillium Web" panose="00000500000000000000" pitchFamily="2" charset="0"/>
                </a:rPr>
                <a:t>Elementi territoriali caratterizzanti</a:t>
              </a: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1141DE54-E32B-4B46-A662-DE963C63A01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65759" y="5050883"/>
              <a:ext cx="764004" cy="764004"/>
            </a:xfrm>
            <a:prstGeom prst="rect">
              <a:avLst/>
            </a:prstGeom>
          </p:spPr>
        </p:pic>
      </p:grpSp>
      <p:sp>
        <p:nvSpPr>
          <p:cNvPr id="31" name="Title 2">
            <a:extLst>
              <a:ext uri="{FF2B5EF4-FFF2-40B4-BE49-F238E27FC236}">
                <a16:creationId xmlns:a16="http://schemas.microsoft.com/office/drawing/2014/main" id="{0DA910B5-9CE6-4F2E-AA32-DCA333046531}"/>
              </a:ext>
            </a:extLst>
          </p:cNvPr>
          <p:cNvSpPr txBox="1">
            <a:spLocks/>
          </p:cNvSpPr>
          <p:nvPr/>
        </p:nvSpPr>
        <p:spPr>
          <a:xfrm>
            <a:off x="337634" y="197549"/>
            <a:ext cx="15773400" cy="714375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Titillium Web" pitchFamily="2" charset="77"/>
                <a:ea typeface="+mj-ea"/>
                <a:cs typeface="+mj-cs"/>
              </a:defRPr>
            </a:lvl1pPr>
          </a:lstStyle>
          <a:p>
            <a:r>
              <a:rPr lang="it-IT" sz="5400">
                <a:solidFill>
                  <a:srgbClr val="2F6DD5"/>
                </a:solidFill>
              </a:rPr>
              <a:t>1.5 Clusterizzazione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F8F4E59-5AC9-4F1B-A1C1-80A80309091A}"/>
              </a:ext>
            </a:extLst>
          </p:cNvPr>
          <p:cNvGrpSpPr/>
          <p:nvPr/>
        </p:nvGrpSpPr>
        <p:grpSpPr>
          <a:xfrm>
            <a:off x="15517739" y="384593"/>
            <a:ext cx="1186591" cy="1186591"/>
            <a:chOff x="11643408" y="337142"/>
            <a:chExt cx="1186591" cy="1186591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E19BE214-9138-4BD7-8821-EA6131A2D0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707671" y="421274"/>
              <a:ext cx="1058066" cy="1008000"/>
            </a:xfrm>
            <a:prstGeom prst="rect">
              <a:avLst/>
            </a:prstGeom>
          </p:spPr>
        </p:pic>
        <p:sp>
          <p:nvSpPr>
            <p:cNvPr id="35" name="Partial Circle 34">
              <a:extLst>
                <a:ext uri="{FF2B5EF4-FFF2-40B4-BE49-F238E27FC236}">
                  <a16:creationId xmlns:a16="http://schemas.microsoft.com/office/drawing/2014/main" id="{D93A96D6-D90B-4EA1-8779-A047A0A04F9F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11643408" y="337142"/>
              <a:ext cx="1186591" cy="1186591"/>
            </a:xfrm>
            <a:prstGeom prst="pie">
              <a:avLst>
                <a:gd name="adj1" fmla="val 16265334"/>
                <a:gd name="adj2" fmla="val 74669"/>
              </a:avLst>
            </a:prstGeom>
            <a:solidFill>
              <a:schemeClr val="accent4">
                <a:alpha val="20000"/>
              </a:schemeClr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538891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1D7952-D011-4A75-950D-BF398303BE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E3B1CE7-D245-DD48-8BD0-A2EC0D09B938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67DBA91-1A17-44F4-B6A8-A2403B64DF36}"/>
              </a:ext>
            </a:extLst>
          </p:cNvPr>
          <p:cNvSpPr txBox="1"/>
          <p:nvPr/>
        </p:nvSpPr>
        <p:spPr>
          <a:xfrm>
            <a:off x="1186335" y="2057400"/>
            <a:ext cx="4109329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>
                <a:latin typeface="Titillium Web" panose="00000500000000000000" pitchFamily="2" charset="0"/>
              </a:rPr>
              <a:t>Tutte le strutture INPS sul territorio generano Valore Pubblico.</a:t>
            </a:r>
          </a:p>
          <a:p>
            <a:r>
              <a:rPr lang="it-IT" sz="3200">
                <a:latin typeface="Titillium Web" panose="00000500000000000000" pitchFamily="2" charset="0"/>
              </a:rPr>
              <a:t>La generazione del Valore Pubblico di Ente è data dalla quota di Valore Pubblico generata dalle singole strutture.   </a:t>
            </a:r>
          </a:p>
          <a:p>
            <a:r>
              <a:rPr lang="it-IT" sz="3200" b="1">
                <a:solidFill>
                  <a:srgbClr val="2F6DD5"/>
                </a:solidFill>
                <a:latin typeface="Titillium Web" panose="00000500000000000000" pitchFamily="2" charset="0"/>
              </a:rPr>
              <a:t>La media ponderata del Valore Pubblico delle Strutture regionali esprimerà il Valore Pubblico di Ente.</a:t>
            </a:r>
          </a:p>
        </p:txBody>
      </p:sp>
      <p:graphicFrame>
        <p:nvGraphicFramePr>
          <p:cNvPr id="4" name="Table 36">
            <a:extLst>
              <a:ext uri="{FF2B5EF4-FFF2-40B4-BE49-F238E27FC236}">
                <a16:creationId xmlns:a16="http://schemas.microsoft.com/office/drawing/2014/main" id="{0D5F78D6-0FD7-4BFD-9F05-B011E53809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4414149"/>
              </p:ext>
            </p:extLst>
          </p:nvPr>
        </p:nvGraphicFramePr>
        <p:xfrm>
          <a:off x="12149321" y="3125259"/>
          <a:ext cx="5441500" cy="49426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2879">
                  <a:extLst>
                    <a:ext uri="{9D8B030D-6E8A-4147-A177-3AD203B41FA5}">
                      <a16:colId xmlns:a16="http://schemas.microsoft.com/office/drawing/2014/main" val="2020196135"/>
                    </a:ext>
                  </a:extLst>
                </a:gridCol>
                <a:gridCol w="1234440">
                  <a:extLst>
                    <a:ext uri="{9D8B030D-6E8A-4147-A177-3AD203B41FA5}">
                      <a16:colId xmlns:a16="http://schemas.microsoft.com/office/drawing/2014/main" val="1627835912"/>
                    </a:ext>
                  </a:extLst>
                </a:gridCol>
                <a:gridCol w="1478280">
                  <a:extLst>
                    <a:ext uri="{9D8B030D-6E8A-4147-A177-3AD203B41FA5}">
                      <a16:colId xmlns:a16="http://schemas.microsoft.com/office/drawing/2014/main" val="1083348760"/>
                    </a:ext>
                  </a:extLst>
                </a:gridCol>
                <a:gridCol w="1085901">
                  <a:extLst>
                    <a:ext uri="{9D8B030D-6E8A-4147-A177-3AD203B41FA5}">
                      <a16:colId xmlns:a16="http://schemas.microsoft.com/office/drawing/2014/main" val="745148312"/>
                    </a:ext>
                  </a:extLst>
                </a:gridCol>
              </a:tblGrid>
              <a:tr h="1102146">
                <a:tc>
                  <a:txBody>
                    <a:bodyPr/>
                    <a:lstStyle/>
                    <a:p>
                      <a:pPr algn="l"/>
                      <a:r>
                        <a:rPr lang="it-IT">
                          <a:latin typeface="Titillium"/>
                        </a:rPr>
                        <a:t>Struttura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>
                          <a:latin typeface="Titillium"/>
                        </a:rPr>
                        <a:t>Valore pubblico di struttura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>
                          <a:latin typeface="Titillium"/>
                        </a:rPr>
                        <a:t>Ponderazione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>
                          <a:latin typeface="Titillium"/>
                        </a:rPr>
                        <a:t>Valore Pubblico di Ente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48043975"/>
                  </a:ext>
                </a:extLst>
              </a:tr>
              <a:tr h="638544">
                <a:tc>
                  <a:txBody>
                    <a:bodyPr/>
                    <a:lstStyle/>
                    <a:p>
                      <a:r>
                        <a:rPr lang="it-IT">
                          <a:latin typeface="Titillium"/>
                        </a:rPr>
                        <a:t>Direzione Regionale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>
                          <a:latin typeface="Titillium"/>
                        </a:rPr>
                        <a:t>119,37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>
                          <a:latin typeface="Titillium"/>
                        </a:rPr>
                        <a:t>30%</a:t>
                      </a:r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endParaRPr lang="it-IT">
                        <a:latin typeface="Titillium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979166"/>
                  </a:ext>
                </a:extLst>
              </a:tr>
              <a:tr h="638544">
                <a:tc>
                  <a:txBody>
                    <a:bodyPr/>
                    <a:lstStyle/>
                    <a:p>
                      <a:r>
                        <a:rPr lang="it-IT">
                          <a:latin typeface="Titillium"/>
                        </a:rPr>
                        <a:t>Direzione Regionale 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>
                          <a:latin typeface="Titillium"/>
                        </a:rPr>
                        <a:t>135,3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>
                          <a:latin typeface="Titillium"/>
                        </a:rPr>
                        <a:t>20%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1653699"/>
                  </a:ext>
                </a:extLst>
              </a:tr>
              <a:tr h="638544">
                <a:tc>
                  <a:txBody>
                    <a:bodyPr/>
                    <a:lstStyle/>
                    <a:p>
                      <a:r>
                        <a:rPr lang="it-IT">
                          <a:latin typeface="Titillium"/>
                        </a:rPr>
                        <a:t>Direzione Regionale 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>
                          <a:latin typeface="Titillium"/>
                        </a:rPr>
                        <a:t>117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>
                          <a:latin typeface="Titillium"/>
                        </a:rPr>
                        <a:t>10%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8224972"/>
                  </a:ext>
                </a:extLst>
              </a:tr>
              <a:tr h="638544">
                <a:tc>
                  <a:txBody>
                    <a:bodyPr/>
                    <a:lstStyle/>
                    <a:p>
                      <a:r>
                        <a:rPr lang="it-IT">
                          <a:latin typeface="Titillium"/>
                        </a:rPr>
                        <a:t>Direzione Regionale  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>
                          <a:latin typeface="Titillium"/>
                        </a:rPr>
                        <a:t>98,8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>
                          <a:latin typeface="Titillium"/>
                        </a:rPr>
                        <a:t>15%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1384355"/>
                  </a:ext>
                </a:extLst>
              </a:tr>
              <a:tr h="638544">
                <a:tc>
                  <a:txBody>
                    <a:bodyPr/>
                    <a:lstStyle/>
                    <a:p>
                      <a:r>
                        <a:rPr lang="it-IT">
                          <a:latin typeface="Titillium"/>
                        </a:rPr>
                        <a:t>Direzione Regionale  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>
                          <a:latin typeface="Titillium"/>
                        </a:rPr>
                        <a:t>118,5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>
                          <a:latin typeface="Titillium"/>
                        </a:rPr>
                        <a:t>15%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68238"/>
                  </a:ext>
                </a:extLst>
              </a:tr>
              <a:tr h="638544">
                <a:tc>
                  <a:txBody>
                    <a:bodyPr/>
                    <a:lstStyle/>
                    <a:p>
                      <a:r>
                        <a:rPr lang="it-IT">
                          <a:latin typeface="Titillium"/>
                        </a:rPr>
                        <a:t>Direzione Regionale  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>
                          <a:latin typeface="Titillium"/>
                        </a:rPr>
                        <a:t>135,9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>
                          <a:latin typeface="Titillium"/>
                        </a:rPr>
                        <a:t>10%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9982131"/>
                  </a:ext>
                </a:extLst>
              </a:tr>
            </a:tbl>
          </a:graphicData>
        </a:graphic>
      </p:graphicFrame>
      <p:grpSp>
        <p:nvGrpSpPr>
          <p:cNvPr id="47" name="Group 46">
            <a:extLst>
              <a:ext uri="{FF2B5EF4-FFF2-40B4-BE49-F238E27FC236}">
                <a16:creationId xmlns:a16="http://schemas.microsoft.com/office/drawing/2014/main" id="{E0AAEF9A-8EFA-42A3-B575-A69652AE92AC}"/>
              </a:ext>
            </a:extLst>
          </p:cNvPr>
          <p:cNvGrpSpPr/>
          <p:nvPr/>
        </p:nvGrpSpPr>
        <p:grpSpPr>
          <a:xfrm>
            <a:off x="5714017" y="2226795"/>
            <a:ext cx="6435304" cy="6600121"/>
            <a:chOff x="6174358" y="2095305"/>
            <a:chExt cx="6435304" cy="6600121"/>
          </a:xfrm>
        </p:grpSpPr>
        <p:pic>
          <p:nvPicPr>
            <p:cNvPr id="7" name="Picture 6" descr="A black background with a black square&#10;&#10;Description automatically generated">
              <a:extLst>
                <a:ext uri="{FF2B5EF4-FFF2-40B4-BE49-F238E27FC236}">
                  <a16:creationId xmlns:a16="http://schemas.microsoft.com/office/drawing/2014/main" id="{A6B5F8DE-9216-D4E6-AD66-6320A33F4A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174358" y="2260122"/>
              <a:ext cx="6435304" cy="6435304"/>
            </a:xfrm>
            <a:prstGeom prst="rect">
              <a:avLst/>
            </a:prstGeom>
          </p:spPr>
        </p:pic>
        <p:pic>
          <p:nvPicPr>
            <p:cNvPr id="3" name="Picture 31">
              <a:extLst>
                <a:ext uri="{FF2B5EF4-FFF2-40B4-BE49-F238E27FC236}">
                  <a16:creationId xmlns:a16="http://schemas.microsoft.com/office/drawing/2014/main" id="{2DA16826-5937-4A24-8D82-BA07B5D096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059136" y="4522904"/>
              <a:ext cx="960119" cy="960119"/>
            </a:xfrm>
            <a:prstGeom prst="rect">
              <a:avLst/>
            </a:prstGeom>
          </p:spPr>
        </p:pic>
        <p:pic>
          <p:nvPicPr>
            <p:cNvPr id="42" name="Picture 31">
              <a:extLst>
                <a:ext uri="{FF2B5EF4-FFF2-40B4-BE49-F238E27FC236}">
                  <a16:creationId xmlns:a16="http://schemas.microsoft.com/office/drawing/2014/main" id="{D0C54032-7ACB-CB84-0765-F959C88343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303696" y="6372113"/>
              <a:ext cx="960119" cy="960119"/>
            </a:xfrm>
            <a:prstGeom prst="rect">
              <a:avLst/>
            </a:prstGeom>
          </p:spPr>
        </p:pic>
        <p:pic>
          <p:nvPicPr>
            <p:cNvPr id="43" name="Picture 31">
              <a:extLst>
                <a:ext uri="{FF2B5EF4-FFF2-40B4-BE49-F238E27FC236}">
                  <a16:creationId xmlns:a16="http://schemas.microsoft.com/office/drawing/2014/main" id="{F2FB902F-111F-A61A-66C7-56E66B58FB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76366" y="5169214"/>
              <a:ext cx="960119" cy="960119"/>
            </a:xfrm>
            <a:prstGeom prst="rect">
              <a:avLst/>
            </a:prstGeom>
          </p:spPr>
        </p:pic>
        <p:pic>
          <p:nvPicPr>
            <p:cNvPr id="44" name="Picture 31">
              <a:extLst>
                <a:ext uri="{FF2B5EF4-FFF2-40B4-BE49-F238E27FC236}">
                  <a16:creationId xmlns:a16="http://schemas.microsoft.com/office/drawing/2014/main" id="{49817E99-F60E-1229-7E3B-896EA49535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31156" y="3783392"/>
              <a:ext cx="960119" cy="960119"/>
            </a:xfrm>
            <a:prstGeom prst="rect">
              <a:avLst/>
            </a:prstGeom>
          </p:spPr>
        </p:pic>
        <p:pic>
          <p:nvPicPr>
            <p:cNvPr id="45" name="Picture 31">
              <a:extLst>
                <a:ext uri="{FF2B5EF4-FFF2-40B4-BE49-F238E27FC236}">
                  <a16:creationId xmlns:a16="http://schemas.microsoft.com/office/drawing/2014/main" id="{C48A0E8D-3660-3678-AB77-1712C3D94E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06604" y="3237542"/>
              <a:ext cx="960119" cy="960119"/>
            </a:xfrm>
            <a:prstGeom prst="rect">
              <a:avLst/>
            </a:prstGeom>
          </p:spPr>
        </p:pic>
        <p:pic>
          <p:nvPicPr>
            <p:cNvPr id="46" name="Picture 31">
              <a:extLst>
                <a:ext uri="{FF2B5EF4-FFF2-40B4-BE49-F238E27FC236}">
                  <a16:creationId xmlns:a16="http://schemas.microsoft.com/office/drawing/2014/main" id="{4F37BD20-86F7-931C-37AB-FD804635F3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49959" y="2095305"/>
              <a:ext cx="960119" cy="960119"/>
            </a:xfrm>
            <a:prstGeom prst="rect">
              <a:avLst/>
            </a:prstGeom>
          </p:spPr>
        </p:pic>
      </p:grpSp>
      <p:sp>
        <p:nvSpPr>
          <p:cNvPr id="6" name="TextBox 41">
            <a:extLst>
              <a:ext uri="{FF2B5EF4-FFF2-40B4-BE49-F238E27FC236}">
                <a16:creationId xmlns:a16="http://schemas.microsoft.com/office/drawing/2014/main" id="{65C9D9C0-2202-436B-BDE7-E8329ACBDEB7}"/>
              </a:ext>
            </a:extLst>
          </p:cNvPr>
          <p:cNvSpPr txBox="1"/>
          <p:nvPr/>
        </p:nvSpPr>
        <p:spPr>
          <a:xfrm>
            <a:off x="16420710" y="5384604"/>
            <a:ext cx="12386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>
                <a:latin typeface="Titillium"/>
              </a:rPr>
              <a:t>120,75</a:t>
            </a:r>
          </a:p>
          <a:p>
            <a:pPr algn="ctr"/>
            <a:endParaRPr lang="it-IT" sz="2400" b="1">
              <a:latin typeface="Titillium"/>
            </a:endParaRPr>
          </a:p>
        </p:txBody>
      </p:sp>
      <p:sp>
        <p:nvSpPr>
          <p:cNvPr id="83" name="Titolo 11">
            <a:extLst>
              <a:ext uri="{FF2B5EF4-FFF2-40B4-BE49-F238E27FC236}">
                <a16:creationId xmlns:a16="http://schemas.microsoft.com/office/drawing/2014/main" id="{90129D3C-55C6-5117-4937-D00A1512243E}"/>
              </a:ext>
            </a:extLst>
          </p:cNvPr>
          <p:cNvSpPr txBox="1">
            <a:spLocks/>
          </p:cNvSpPr>
          <p:nvPr/>
        </p:nvSpPr>
        <p:spPr>
          <a:xfrm>
            <a:off x="430213" y="16061"/>
            <a:ext cx="14615823" cy="73456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200" b="1" i="0" kern="1200">
                <a:solidFill>
                  <a:schemeClr val="bg1"/>
                </a:solidFill>
                <a:latin typeface="Titillium Web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it-IT" sz="5400" dirty="0">
                <a:solidFill>
                  <a:srgbClr val="2F6DD5"/>
                </a:solidFill>
              </a:rPr>
              <a:t>1.6 Creazione del Valore Pubblico di Ente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1F0DB1-DAB8-6412-551B-4A2D17E70C32}"/>
              </a:ext>
            </a:extLst>
          </p:cNvPr>
          <p:cNvSpPr txBox="1"/>
          <p:nvPr/>
        </p:nvSpPr>
        <p:spPr>
          <a:xfrm>
            <a:off x="23396" y="9880978"/>
            <a:ext cx="1012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tillium Web" panose="00000500000000000000" pitchFamily="2" charset="0"/>
              </a:rPr>
              <a:t>N.B. </a:t>
            </a:r>
            <a:r>
              <a:rPr lang="en-US" err="1">
                <a:latin typeface="Titillium Web" panose="00000500000000000000" pitchFamily="2" charset="0"/>
              </a:rPr>
              <a:t>Simulazione</a:t>
            </a:r>
            <a:r>
              <a:rPr lang="en-US">
                <a:latin typeface="Titillium Web" panose="00000500000000000000" pitchFamily="2" charset="0"/>
              </a:rPr>
              <a:t>  </a:t>
            </a:r>
            <a:r>
              <a:rPr lang="en-US" err="1">
                <a:latin typeface="Titillium Web" panose="00000500000000000000" pitchFamily="2" charset="0"/>
              </a:rPr>
              <a:t>su</a:t>
            </a:r>
            <a:r>
              <a:rPr lang="en-US">
                <a:latin typeface="Titillium Web" panose="00000500000000000000" pitchFamily="2" charset="0"/>
              </a:rPr>
              <a:t> </a:t>
            </a:r>
            <a:r>
              <a:rPr lang="en-US" err="1">
                <a:latin typeface="Titillium Web" panose="00000500000000000000" pitchFamily="2" charset="0"/>
              </a:rPr>
              <a:t>valori</a:t>
            </a:r>
            <a:r>
              <a:rPr lang="en-US">
                <a:latin typeface="Titillium Web" panose="00000500000000000000" pitchFamily="2" charset="0"/>
              </a:rPr>
              <a:t> </a:t>
            </a:r>
            <a:r>
              <a:rPr lang="en-US" err="1">
                <a:latin typeface="Titillium Web" panose="00000500000000000000" pitchFamily="2" charset="0"/>
              </a:rPr>
              <a:t>illustrativi</a:t>
            </a:r>
            <a:endParaRPr lang="en-US">
              <a:latin typeface="Titillium Web" panose="00000500000000000000" pitchFamily="2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334A09E-4435-499E-AEEC-3D120DE1315C}"/>
              </a:ext>
            </a:extLst>
          </p:cNvPr>
          <p:cNvGrpSpPr/>
          <p:nvPr/>
        </p:nvGrpSpPr>
        <p:grpSpPr>
          <a:xfrm>
            <a:off x="15517739" y="384593"/>
            <a:ext cx="1186591" cy="1186591"/>
            <a:chOff x="11643408" y="337142"/>
            <a:chExt cx="1186591" cy="1186591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5B945DB8-337F-44DD-BB7C-B02A836C7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707671" y="421274"/>
              <a:ext cx="1058066" cy="1008000"/>
            </a:xfrm>
            <a:prstGeom prst="rect">
              <a:avLst/>
            </a:prstGeom>
          </p:spPr>
        </p:pic>
        <p:sp>
          <p:nvSpPr>
            <p:cNvPr id="24" name="Partial Circle 23">
              <a:extLst>
                <a:ext uri="{FF2B5EF4-FFF2-40B4-BE49-F238E27FC236}">
                  <a16:creationId xmlns:a16="http://schemas.microsoft.com/office/drawing/2014/main" id="{E7DF6AA8-EF2D-46B6-8E53-FE1074A7FDA7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11643408" y="337142"/>
              <a:ext cx="1186591" cy="1186591"/>
            </a:xfrm>
            <a:prstGeom prst="pie">
              <a:avLst>
                <a:gd name="adj1" fmla="val 16265334"/>
                <a:gd name="adj2" fmla="val 74669"/>
              </a:avLst>
            </a:prstGeom>
            <a:solidFill>
              <a:schemeClr val="accent4">
                <a:alpha val="20000"/>
              </a:schemeClr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E6702FB-6185-4152-9AF3-191B6E41ED9E}"/>
              </a:ext>
            </a:extLst>
          </p:cNvPr>
          <p:cNvSpPr txBox="1"/>
          <p:nvPr/>
        </p:nvSpPr>
        <p:spPr>
          <a:xfrm>
            <a:off x="12149318" y="8240071"/>
            <a:ext cx="5441500" cy="923330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it-IT" sz="1800">
                <a:effectLst/>
                <a:latin typeface="Titillium Web" panose="00000500000000000000" pitchFamily="2" charset="0"/>
                <a:ea typeface="Titillium Web" panose="00000500000000000000" pitchFamily="2" charset="0"/>
                <a:cs typeface="Times New Roman" panose="02020603050405020304" pitchFamily="18" charset="0"/>
              </a:rPr>
              <a:t>La </a:t>
            </a:r>
            <a:r>
              <a:rPr lang="it-IT" sz="1800" b="1">
                <a:solidFill>
                  <a:srgbClr val="3170DA"/>
                </a:solidFill>
                <a:effectLst/>
                <a:latin typeface="Titillium Web" panose="00000500000000000000" pitchFamily="2" charset="0"/>
                <a:ea typeface="Titillium Web" panose="00000500000000000000" pitchFamily="2" charset="0"/>
                <a:cs typeface="Times New Roman" panose="02020603050405020304" pitchFamily="18" charset="0"/>
              </a:rPr>
              <a:t>ponderazione</a:t>
            </a:r>
            <a:r>
              <a:rPr lang="it-IT" sz="1800">
                <a:effectLst/>
                <a:latin typeface="Titillium Web" panose="00000500000000000000" pitchFamily="2" charset="0"/>
                <a:ea typeface="Titillium Web" panose="00000500000000000000" pitchFamily="2" charset="0"/>
                <a:cs typeface="Times New Roman" panose="02020603050405020304" pitchFamily="18" charset="0"/>
              </a:rPr>
              <a:t> è data dalla percentuale di </a:t>
            </a:r>
            <a:r>
              <a:rPr lang="it-IT" sz="1800" b="1">
                <a:solidFill>
                  <a:srgbClr val="3170DA"/>
                </a:solidFill>
                <a:effectLst/>
                <a:latin typeface="Titillium Web" panose="00000500000000000000" pitchFamily="2" charset="0"/>
                <a:ea typeface="Titillium Web" panose="00000500000000000000" pitchFamily="2" charset="0"/>
                <a:cs typeface="Times New Roman" panose="02020603050405020304" pitchFamily="18" charset="0"/>
              </a:rPr>
              <a:t>produzione omogeneizzata delle singole Strutture </a:t>
            </a:r>
            <a:r>
              <a:rPr lang="it-IT" sz="1800">
                <a:effectLst/>
                <a:latin typeface="Titillium Web" panose="00000500000000000000" pitchFamily="2" charset="0"/>
                <a:ea typeface="Titillium Web" panose="00000500000000000000" pitchFamily="2" charset="0"/>
                <a:cs typeface="Times New Roman" panose="02020603050405020304" pitchFamily="18" charset="0"/>
              </a:rPr>
              <a:t>sul totale nazionale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9190615"/>
      </p:ext>
    </p:extLst>
  </p:cSld>
  <p:clrMapOvr>
    <a:masterClrMapping/>
  </p:clrMapOvr>
  <p:transition spd="slow">
    <p:push dir="u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DIAGRAM_CIRCULAR_ARROW_KEY" val="POWER_USER_DIAGRAM_CIRCULAR_ARROW_VALUE_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DIAGRAM_RELATIONSHIP_CIRCLES_KEY" val="POWER_USER_DIAGRAM_RELATIONSHIP_CIRCLES_VALUE_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DIAGRAM_RELATIONSHIP_CIRCLES_KEY" val="POWER_USER_DIAGRAM_RELATIONSHIP_CIRCLES_VALUE_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DIAGRAM_RELATIONSHIP_CIRCLES_KEY" val="POWER_USER_DIAGRAM_RELATIONSHIP_CIRCLES_VALUE_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DIAGRAM_RELATIONSHIP_CIRCLES_KEY" val="POWER_USER_DIAGRAM_RELATIONSHIP_CIRCLES_VALUE_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DIAGRAM_RELATIONSHIP_CIRCLES_KEY" val="POWER_USER_DIAGRAM_RELATIONSHIP_CIRCLES_VALUE_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DIAGRAM_RELATIONSHIP_CIRCLES_KEY" val="POWER_USER_DIAGRAM_RELATIONSHIP_CIRCLES_VALUE_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DIAGRAM_RELATIONSHIP_CIRCLES_KEY" val="POWER_USER_DIAGRAM_RELATIONSHIP_CIRCLES_VALUE_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ID_TEMPLATES" val="Horizontal_text_frames_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POWER_POINT_EXCEL_LINK_TAG_NAME" val="{&quot;Id&quot;:&quot;POWER_USER_LINK_599C67BF_C8FD_48A2_8CB7_C3A70AF87193&quot;,&quot;SourceFullName&quot;:&quot;&quot;,&quot;LastUpdate&quot;:&quot;2023-11-14 5:53 PM&quot;,&quot;UpdatedBy&quot;:&quot;BY396QG&quot;,&quot;IsLinked&quot;:false,&quot;IsBrokenLink&quot;:false,&quot;Type&quot;:2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POWER_POINT_EXCEL_LINK_TAG_NAME" val="{&quot;Id&quot;:&quot;POWER_USER_LINK_161ABB57_20B3_4318_8192_9260FB92A436&quot;,&quot;SourceFullName&quot;:&quot;&quot;,&quot;LastUpdate&quot;:&quot;2023-11-14 5:54 PM&quot;,&quot;UpdatedBy&quot;:&quot;BY396QG&quot;,&quot;IsLinked&quot;:false,&quot;IsBrokenLink&quot;:false,&quot;Type&quot;:2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DIAGRAM_CIRCULAR_ARROW_KEY" val="POWER_USER_DIAGRAM_CIRCULAR_ARROW_VALUE_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DIAGRAM_CIRCULAR_ARROW_KEY" val="POWER_USER_DIAGRAM_CIRCULAR_ARROW_VALUE_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DIAGRAM_CIRCULAR_ARROW_KEY" val="POWER_USER_DIAGRAM_CIRCULAR_ARROW_VALUE_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DIAGRAM_CIRCULAR_ARROW_KEY" val="POWER_USER_DIAGRAM_CIRCULAR_ARROW_VALUE_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DIAGRAM_CIRCULAR_ARROW_KEY" val="POWER_USER_DIAGRAM_CIRCULAR_ARROW_VALUE_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DIAGRAM_CIRCULAR_ARROW_KEY" val="POWER_USER_DIAGRAM_CIRCULAR_ARROW_VALUE_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DIAGRAM_CIRCULAR_ARROW_KEY" val="POWER_USER_DIAGRAM_CIRCULAR_ARROW_VALUE_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DIAGRAM_RELATIONSHIP_CIRCLES_KEY" val="POWER_USER_DIAGRAM_RELATIONSHIP_CIRCLES_VALUE_3"/>
</p:tagLst>
</file>

<file path=ppt/theme/theme1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agine interne">
  <a:themeElements>
    <a:clrScheme name="INPS Palett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6b25c25-cdc8-434c-97a4-06050909f9a1" xsi:nil="true"/>
    <lcf76f155ced4ddcb4097134ff3c332f xmlns="9fa79f75-3139-432f-9a68-d7ee1c9bc856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57C26E20826243B8DFEA1E42628938" ma:contentTypeVersion="13" ma:contentTypeDescription="Create a new document." ma:contentTypeScope="" ma:versionID="ae4a49f9f68ee968faf8228780f260a1">
  <xsd:schema xmlns:xsd="http://www.w3.org/2001/XMLSchema" xmlns:xs="http://www.w3.org/2001/XMLSchema" xmlns:p="http://schemas.microsoft.com/office/2006/metadata/properties" xmlns:ns2="9fa79f75-3139-432f-9a68-d7ee1c9bc856" xmlns:ns3="b6b25c25-cdc8-434c-97a4-06050909f9a1" targetNamespace="http://schemas.microsoft.com/office/2006/metadata/properties" ma:root="true" ma:fieldsID="974da52296478472c4132fe27066357a" ns2:_="" ns3:_="">
    <xsd:import namespace="9fa79f75-3139-432f-9a68-d7ee1c9bc856"/>
    <xsd:import namespace="b6b25c25-cdc8-434c-97a4-06050909f9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a79f75-3139-432f-9a68-d7ee1c9bc8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33ef62f9-2e07-484b-bd79-00aec90129f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b25c25-cdc8-434c-97a4-06050909f9a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0df5ac1d-bcfc-4847-af91-b2cc7062145e}" ma:internalName="TaxCatchAll" ma:showField="CatchAllData" ma:web="b6b25c25-cdc8-434c-97a4-06050909f9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F07064E-4514-4B6E-B56A-C8B61AEDC8C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7983212-7580-4709-93B4-38C6B8B70EEC}">
  <ds:schemaRefs>
    <ds:schemaRef ds:uri="http://purl.org/dc/dcmitype/"/>
    <ds:schemaRef ds:uri="9fa79f75-3139-432f-9a68-d7ee1c9bc856"/>
    <ds:schemaRef ds:uri="http://www.w3.org/XML/1998/namespace"/>
    <ds:schemaRef ds:uri="b6b25c25-cdc8-434c-97a4-06050909f9a1"/>
    <ds:schemaRef ds:uri="http://purl.org/dc/terms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A3032DE-B8FC-4E13-B886-EBB12EE81DE2}">
  <ds:schemaRefs>
    <ds:schemaRef ds:uri="9fa79f75-3139-432f-9a68-d7ee1c9bc856"/>
    <ds:schemaRef ds:uri="b6b25c25-cdc8-434c-97a4-06050909f9a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2491</Words>
  <Application>Microsoft Office PowerPoint</Application>
  <PresentationFormat>Personalizzato</PresentationFormat>
  <Paragraphs>297</Paragraphs>
  <Slides>21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21</vt:i4>
      </vt:variant>
    </vt:vector>
  </HeadingPairs>
  <TitlesOfParts>
    <vt:vector size="38" baseType="lpstr">
      <vt:lpstr>Arial</vt:lpstr>
      <vt:lpstr>Calibri</vt:lpstr>
      <vt:lpstr>Lora</vt:lpstr>
      <vt:lpstr>Lora Medium</vt:lpstr>
      <vt:lpstr>Lora Regular</vt:lpstr>
      <vt:lpstr>Lora SemiBold</vt:lpstr>
      <vt:lpstr>Open Sans Light</vt:lpstr>
      <vt:lpstr>Roboto Mono</vt:lpstr>
      <vt:lpstr>Roboto Mono Light</vt:lpstr>
      <vt:lpstr>Titillium</vt:lpstr>
      <vt:lpstr>Titillium Web</vt:lpstr>
      <vt:lpstr>Titillium Web Bold</vt:lpstr>
      <vt:lpstr>Titillium Web Regular</vt:lpstr>
      <vt:lpstr>Titillium Web SemiBold</vt:lpstr>
      <vt:lpstr>Wingdings</vt:lpstr>
      <vt:lpstr>Cover</vt:lpstr>
      <vt:lpstr>Pagine interne</vt:lpstr>
      <vt:lpstr>Nuovo Sistema del Valore Pubblico e Nuova Logica di misurazione della Produzione e della Qualità</vt:lpstr>
      <vt:lpstr>Agenda</vt:lpstr>
      <vt:lpstr>Nuovo Sistema del Valore Pubblico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Nuova logica di  Misurazione della Produzione e della Qualità</vt:lpstr>
      <vt:lpstr>2.1 Nuova Logica di misurazione della Produzione e della Qualità</vt:lpstr>
      <vt:lpstr>2.2 I Principi del nuovo sistema di misurazione della Produzione e della Qualità</vt:lpstr>
      <vt:lpstr>Presentazione standard di PowerPoint</vt:lpstr>
      <vt:lpstr>2.4 Cruscotto Qualità e Impatto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Nuovo Sistema del Valore Pubblico e Nuova Logica di misurazione della Produzione e della Qualità</dc:title>
  <dc:creator>Ponticelli Salvatore</dc:creator>
  <cp:lastModifiedBy>Ponticelli Salvatore</cp:lastModifiedBy>
  <cp:revision>1</cp:revision>
  <dcterms:created xsi:type="dcterms:W3CDTF">2023-02-14T10:57:30Z</dcterms:created>
  <dcterms:modified xsi:type="dcterms:W3CDTF">2023-11-17T12:32:24Z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0x010100F857C26E20826243B8DFEA1E42628938</vt:lpwstr>
  </property>
  <property fmtid="{D5CDD505-2E9C-101B-9397-08002B2CF9AE}" pid="3" name="MediaServiceImageTags">
    <vt:lpwstr/>
  </property>
</Properties>
</file>